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95" r:id="rId2"/>
    <p:sldId id="294" r:id="rId3"/>
    <p:sldId id="258" r:id="rId4"/>
    <p:sldId id="260" r:id="rId5"/>
    <p:sldId id="261" r:id="rId6"/>
    <p:sldId id="264" r:id="rId7"/>
    <p:sldId id="265" r:id="rId8"/>
    <p:sldId id="263" r:id="rId9"/>
    <p:sldId id="289" r:id="rId10"/>
    <p:sldId id="290" r:id="rId11"/>
    <p:sldId id="266" r:id="rId12"/>
    <p:sldId id="291" r:id="rId13"/>
    <p:sldId id="292" r:id="rId14"/>
    <p:sldId id="293" r:id="rId15"/>
    <p:sldId id="28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94"/>
  </p:normalViewPr>
  <p:slideViewPr>
    <p:cSldViewPr snapToGrid="0">
      <p:cViewPr varScale="1">
        <p:scale>
          <a:sx n="121" d="100"/>
          <a:sy n="121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3ADFB47-A3DD-00D4-E36D-432323B6BD1C}"/>
              </a:ext>
            </a:extLst>
          </p:cNvPr>
          <p:cNvGrpSpPr>
            <a:grpSpLocks/>
          </p:cNvGrpSpPr>
          <p:nvPr/>
        </p:nvGrpSpPr>
        <p:grpSpPr bwMode="auto">
          <a:xfrm>
            <a:off x="1" y="765176"/>
            <a:ext cx="12012084" cy="1052513"/>
            <a:chOff x="0" y="1536"/>
            <a:chExt cx="5675" cy="663"/>
          </a:xfrm>
        </p:grpSpPr>
        <p:grpSp>
          <p:nvGrpSpPr>
            <p:cNvPr id="3" name="Group 3">
              <a:extLst>
                <a:ext uri="{FF2B5EF4-FFF2-40B4-BE49-F238E27FC236}">
                  <a16:creationId xmlns:a16="http://schemas.microsoft.com/office/drawing/2014/main" id="{A470A5B9-6C2B-D810-4F6C-8AA796F98B9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0" name="Rectangle 4">
                <a:extLst>
                  <a:ext uri="{FF2B5EF4-FFF2-40B4-BE49-F238E27FC236}">
                    <a16:creationId xmlns:a16="http://schemas.microsoft.com/office/drawing/2014/main" id="{BF9973E7-AF65-F07D-D25C-C90A45207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 sz="1800"/>
              </a:p>
            </p:txBody>
          </p:sp>
          <p:sp>
            <p:nvSpPr>
              <p:cNvPr id="11" name="Rectangle 5">
                <a:extLst>
                  <a:ext uri="{FF2B5EF4-FFF2-40B4-BE49-F238E27FC236}">
                    <a16:creationId xmlns:a16="http://schemas.microsoft.com/office/drawing/2014/main" id="{D805285B-4EBD-0BC7-DB22-6D581737ED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 sz="1800"/>
              </a:p>
            </p:txBody>
          </p:sp>
        </p:grpSp>
        <p:grpSp>
          <p:nvGrpSpPr>
            <p:cNvPr id="4" name="Group 6">
              <a:extLst>
                <a:ext uri="{FF2B5EF4-FFF2-40B4-BE49-F238E27FC236}">
                  <a16:creationId xmlns:a16="http://schemas.microsoft.com/office/drawing/2014/main" id="{F73315C1-A422-7736-F08B-68EE7CB48FC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A839A8D-5EC7-2530-83A2-CBB03D06BC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 sz="1800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0A0CEFA-E3E8-DA4F-837F-77D7491814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 sz="1800"/>
              </a:p>
            </p:txBody>
          </p:sp>
        </p:grpSp>
        <p:sp>
          <p:nvSpPr>
            <p:cNvPr id="5" name="Rectangle 9">
              <a:extLst>
                <a:ext uri="{FF2B5EF4-FFF2-40B4-BE49-F238E27FC236}">
                  <a16:creationId xmlns:a16="http://schemas.microsoft.com/office/drawing/2014/main" id="{1E159361-A9E4-4269-D295-589C2F2DA3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sz="1800"/>
            </a:p>
          </p:txBody>
        </p:sp>
        <p:sp>
          <p:nvSpPr>
            <p:cNvPr id="6" name="Rectangle 10">
              <a:extLst>
                <a:ext uri="{FF2B5EF4-FFF2-40B4-BE49-F238E27FC236}">
                  <a16:creationId xmlns:a16="http://schemas.microsoft.com/office/drawing/2014/main" id="{785DACF1-83BA-D4C5-0B5B-DBDFDFDBE0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sz="1800"/>
            </a:p>
          </p:txBody>
        </p:sp>
        <p:sp>
          <p:nvSpPr>
            <p:cNvPr id="7" name="Rectangle 11">
              <a:extLst>
                <a:ext uri="{FF2B5EF4-FFF2-40B4-BE49-F238E27FC236}">
                  <a16:creationId xmlns:a16="http://schemas.microsoft.com/office/drawing/2014/main" id="{C04E7F6A-323B-441E-E372-D41EC2EB4FA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sz="1800"/>
            </a:p>
          </p:txBody>
        </p:sp>
      </p:grpSp>
      <p:sp>
        <p:nvSpPr>
          <p:cNvPr id="317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1295400" y="333376"/>
            <a:ext cx="10363200" cy="1128713"/>
          </a:xfrm>
        </p:spPr>
        <p:txBody>
          <a:bodyPr/>
          <a:lstStyle>
            <a:lvl1pPr algn="ctr">
              <a:defRPr sz="6000">
                <a:ea typeface="隶书" pitchFamily="49" charset="-122"/>
              </a:defRPr>
            </a:lvl1pPr>
          </a:lstStyle>
          <a:p>
            <a:r>
              <a:rPr lang="zh-CN" altLang="en-US"/>
              <a:t>单击编辑标题样式</a:t>
            </a:r>
          </a:p>
        </p:txBody>
      </p:sp>
      <p:sp>
        <p:nvSpPr>
          <p:cNvPr id="317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295400" y="1844676"/>
            <a:ext cx="10272184" cy="4392613"/>
          </a:xfrm>
        </p:spPr>
        <p:txBody>
          <a:bodyPr/>
          <a:lstStyle>
            <a:lvl1pPr algn="just">
              <a:buClr>
                <a:schemeClr val="tx1"/>
              </a:buClr>
              <a:buSzPct val="85000"/>
              <a:buFontTx/>
              <a:buNone/>
              <a:defRPr/>
            </a:lvl1pPr>
            <a:lvl2pPr marL="719138" lvl="1" indent="-271463" algn="just">
              <a:lnSpc>
                <a:spcPct val="130000"/>
              </a:lnSpc>
              <a:buClr>
                <a:schemeClr val="tx1"/>
              </a:buClr>
              <a:buSzPct val="90000"/>
              <a:buFontTx/>
              <a:buChar char="•"/>
              <a:defRPr sz="2400"/>
            </a:lvl2pPr>
          </a:lstStyle>
          <a:p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单击此处编辑文本样式</a:t>
            </a:r>
          </a:p>
          <a:p>
            <a:pPr lvl="1"/>
            <a:r>
              <a:rPr lang="zh-CN" altLang="en-US"/>
              <a:t>单击此处编辑文本样式</a:t>
            </a:r>
          </a:p>
          <a:p>
            <a:pPr lvl="1"/>
            <a:r>
              <a:rPr lang="zh-CN" altLang="en-US"/>
              <a:t>单击此处编辑文本样式</a:t>
            </a:r>
          </a:p>
          <a:p>
            <a:pPr lvl="1"/>
            <a:r>
              <a:rPr lang="zh-CN" altLang="en-US"/>
              <a:t>单击此处编辑文本样式</a:t>
            </a:r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335867E2-BC0E-799A-9E65-EBF0FF6B937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020F0A4-862B-6643-82F6-5AF644056FF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55387482"/>
      </p:ext>
    </p:extLst>
  </p:cSld>
  <p:clrMapOvr>
    <a:masterClrMapping/>
  </p:clrMapOvr>
  <p:transition spd="slow">
    <p:pull dir="r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8">
            <a:extLst>
              <a:ext uri="{FF2B5EF4-FFF2-40B4-BE49-F238E27FC236}">
                <a16:creationId xmlns:a16="http://schemas.microsoft.com/office/drawing/2014/main" id="{1266203C-93B6-A12D-4FA1-87FC8C4239D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85FC28-6903-B044-8664-72EF0B34A18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57556241"/>
      </p:ext>
    </p:extLst>
  </p:cSld>
  <p:clrMapOvr>
    <a:masterClrMapping/>
  </p:clrMapOvr>
  <p:transition spd="slow">
    <p:pull dir="r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18084" y="142875"/>
            <a:ext cx="2734733" cy="63833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007534" y="142875"/>
            <a:ext cx="8007351" cy="63833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8">
            <a:extLst>
              <a:ext uri="{FF2B5EF4-FFF2-40B4-BE49-F238E27FC236}">
                <a16:creationId xmlns:a16="http://schemas.microsoft.com/office/drawing/2014/main" id="{46BD5CCE-A57E-E454-930C-B878A6DD77B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5CAC98-12A6-BF4D-A8D3-51F7FD37412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1205764"/>
      </p:ext>
    </p:extLst>
  </p:cSld>
  <p:clrMapOvr>
    <a:masterClrMapping/>
  </p:clrMapOvr>
  <p:transition spd="slow">
    <p:pull dir="r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8">
            <a:extLst>
              <a:ext uri="{FF2B5EF4-FFF2-40B4-BE49-F238E27FC236}">
                <a16:creationId xmlns:a16="http://schemas.microsoft.com/office/drawing/2014/main" id="{0DA8AABD-49D3-3D15-51CB-F9B85F838A3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776DC-001F-044D-951C-9F6FB55C736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263332"/>
      </p:ext>
    </p:extLst>
  </p:cSld>
  <p:clrMapOvr>
    <a:masterClrMapping/>
  </p:clrMapOvr>
  <p:transition spd="slow">
    <p:pull dir="r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8">
            <a:extLst>
              <a:ext uri="{FF2B5EF4-FFF2-40B4-BE49-F238E27FC236}">
                <a16:creationId xmlns:a16="http://schemas.microsoft.com/office/drawing/2014/main" id="{B8C3A916-0840-5D88-E47A-2ACE238D484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F60D1B-DDCB-5649-8840-1735DAB2F88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59038062"/>
      </p:ext>
    </p:extLst>
  </p:cSld>
  <p:clrMapOvr>
    <a:masterClrMapping/>
  </p:clrMapOvr>
  <p:transition spd="slow">
    <p:pull dir="r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07533" y="1125538"/>
            <a:ext cx="5369984" cy="5400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80718" y="1125538"/>
            <a:ext cx="5372100" cy="5400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8AF50634-B038-D97E-3919-73C14C6DBE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8C8B7F-5570-B24D-A56F-B370D12CBE6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49272695"/>
      </p:ext>
    </p:extLst>
  </p:cSld>
  <p:clrMapOvr>
    <a:masterClrMapping/>
  </p:clrMapOvr>
  <p:transition spd="slow">
    <p:pull dir="r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8">
            <a:extLst>
              <a:ext uri="{FF2B5EF4-FFF2-40B4-BE49-F238E27FC236}">
                <a16:creationId xmlns:a16="http://schemas.microsoft.com/office/drawing/2014/main" id="{B400BFD2-F555-0131-663B-0E8D7DAEE54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F95723-96B8-B441-8B0C-D120C32B95C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73143936"/>
      </p:ext>
    </p:extLst>
  </p:cSld>
  <p:clrMapOvr>
    <a:masterClrMapping/>
  </p:clrMapOvr>
  <p:transition spd="slow">
    <p:pull dir="r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8">
            <a:extLst>
              <a:ext uri="{FF2B5EF4-FFF2-40B4-BE49-F238E27FC236}">
                <a16:creationId xmlns:a16="http://schemas.microsoft.com/office/drawing/2014/main" id="{26E586CB-95F6-B915-9385-26B17D770E7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75BDF5-416F-4647-8CEB-1000C2D8122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52509058"/>
      </p:ext>
    </p:extLst>
  </p:cSld>
  <p:clrMapOvr>
    <a:masterClrMapping/>
  </p:clrMapOvr>
  <p:transition spd="slow">
    <p:pull dir="r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>
            <a:extLst>
              <a:ext uri="{FF2B5EF4-FFF2-40B4-BE49-F238E27FC236}">
                <a16:creationId xmlns:a16="http://schemas.microsoft.com/office/drawing/2014/main" id="{614412FC-68B5-1789-170A-CCCF75D936F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DFEF7D-CF60-4A47-AFBE-268359895A2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21810393"/>
      </p:ext>
    </p:extLst>
  </p:cSld>
  <p:clrMapOvr>
    <a:masterClrMapping/>
  </p:clrMapOvr>
  <p:transition spd="slow">
    <p:pull dir="r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EA3421CB-764C-31E3-273D-242E1A08047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8F4B3C-AA34-5F47-B82B-1AE75EFA021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97379090"/>
      </p:ext>
    </p:extLst>
  </p:cSld>
  <p:clrMapOvr>
    <a:masterClrMapping/>
  </p:clrMapOvr>
  <p:transition spd="slow">
    <p:pull dir="r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54B6B11C-068B-50E0-894E-5E3E2A7534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F93046-D57C-294D-94ED-BA2734082B6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60093158"/>
      </p:ext>
    </p:extLst>
  </p:cSld>
  <p:clrMapOvr>
    <a:masterClrMapping/>
  </p:clrMapOvr>
  <p:transition spd="slow">
    <p:pull dir="r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4">
            <a:extLst>
              <a:ext uri="{FF2B5EF4-FFF2-40B4-BE49-F238E27FC236}">
                <a16:creationId xmlns:a16="http://schemas.microsoft.com/office/drawing/2014/main" id="{775C7D40-735C-7D40-BCDE-7607FD150C3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69333" y="144463"/>
            <a:ext cx="11389784" cy="1052512"/>
            <a:chOff x="80" y="624"/>
            <a:chExt cx="5381" cy="663"/>
          </a:xfrm>
        </p:grpSpPr>
        <p:sp>
          <p:nvSpPr>
            <p:cNvPr id="1030" name="Rectangle 2">
              <a:extLst>
                <a:ext uri="{FF2B5EF4-FFF2-40B4-BE49-F238E27FC236}">
                  <a16:creationId xmlns:a16="http://schemas.microsoft.com/office/drawing/2014/main" id="{C57B0F8B-E9C6-B879-15A4-64E0DD68D90B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263" y="692"/>
              <a:ext cx="276" cy="2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2400"/>
            </a:p>
          </p:txBody>
        </p:sp>
        <p:sp>
          <p:nvSpPr>
            <p:cNvPr id="1031" name="Rectangle 3">
              <a:extLst>
                <a:ext uri="{FF2B5EF4-FFF2-40B4-BE49-F238E27FC236}">
                  <a16:creationId xmlns:a16="http://schemas.microsoft.com/office/drawing/2014/main" id="{5B48AE60-F436-46CC-EECF-A3F257B6B8C9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504" y="692"/>
              <a:ext cx="207" cy="299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2400"/>
            </a:p>
          </p:txBody>
        </p:sp>
        <p:sp>
          <p:nvSpPr>
            <p:cNvPr id="1032" name="Rectangle 4">
              <a:extLst>
                <a:ext uri="{FF2B5EF4-FFF2-40B4-BE49-F238E27FC236}">
                  <a16:creationId xmlns:a16="http://schemas.microsoft.com/office/drawing/2014/main" id="{8A060654-6887-DE40-0CF4-5D47F9BABDD8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341" y="958"/>
              <a:ext cx="266" cy="29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2400"/>
            </a:p>
          </p:txBody>
        </p:sp>
        <p:sp>
          <p:nvSpPr>
            <p:cNvPr id="1033" name="Rectangle 5">
              <a:extLst>
                <a:ext uri="{FF2B5EF4-FFF2-40B4-BE49-F238E27FC236}">
                  <a16:creationId xmlns:a16="http://schemas.microsoft.com/office/drawing/2014/main" id="{4BD45B3C-A898-36FC-E3BF-24DE1C3211EC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574" y="958"/>
              <a:ext cx="232" cy="299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2400"/>
            </a:p>
          </p:txBody>
        </p:sp>
        <p:sp>
          <p:nvSpPr>
            <p:cNvPr id="1034" name="Rectangle 6">
              <a:extLst>
                <a:ext uri="{FF2B5EF4-FFF2-40B4-BE49-F238E27FC236}">
                  <a16:creationId xmlns:a16="http://schemas.microsoft.com/office/drawing/2014/main" id="{FABCEEBD-44DA-CB69-9DC4-9EA1D91DFBB8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80" y="912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2400"/>
            </a:p>
          </p:txBody>
        </p:sp>
        <p:sp>
          <p:nvSpPr>
            <p:cNvPr id="1035" name="Rectangle 7">
              <a:extLst>
                <a:ext uri="{FF2B5EF4-FFF2-40B4-BE49-F238E27FC236}">
                  <a16:creationId xmlns:a16="http://schemas.microsoft.com/office/drawing/2014/main" id="{EA2013A8-11A5-96CC-4DFA-D9750EFF961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80" y="624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2400"/>
            </a:p>
          </p:txBody>
        </p:sp>
        <p:sp>
          <p:nvSpPr>
            <p:cNvPr id="1036" name="Rectangle 8">
              <a:extLst>
                <a:ext uri="{FF2B5EF4-FFF2-40B4-BE49-F238E27FC236}">
                  <a16:creationId xmlns:a16="http://schemas.microsoft.com/office/drawing/2014/main" id="{3CEECC3F-9D99-7268-3203-481839A6197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79" y="1122"/>
              <a:ext cx="5182" cy="20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1" lang="zh-CN" altLang="zh-CN" sz="2400"/>
            </a:p>
          </p:txBody>
        </p:sp>
      </p:grpSp>
      <p:sp>
        <p:nvSpPr>
          <p:cNvPr id="1027" name="Rectangle 9">
            <a:extLst>
              <a:ext uri="{FF2B5EF4-FFF2-40B4-BE49-F238E27FC236}">
                <a16:creationId xmlns:a16="http://schemas.microsoft.com/office/drawing/2014/main" id="{411E27B3-71A4-0658-DB30-B771FBEAF9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34585" y="142875"/>
            <a:ext cx="10390716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30" name="Rectangle 10">
            <a:extLst>
              <a:ext uri="{FF2B5EF4-FFF2-40B4-BE49-F238E27FC236}">
                <a16:creationId xmlns:a16="http://schemas.microsoft.com/office/drawing/2014/main" id="{C56E2953-DF4C-6889-A4A6-B5D46EF36F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07534" y="1125538"/>
            <a:ext cx="10945284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30738" name="Rectangle 18">
            <a:extLst>
              <a:ext uri="{FF2B5EF4-FFF2-40B4-BE49-F238E27FC236}">
                <a16:creationId xmlns:a16="http://schemas.microsoft.com/office/drawing/2014/main" id="{A6E6E3BF-F302-8DAF-C844-F20AD265ECA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707467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000" b="1" smtClean="0">
                <a:solidFill>
                  <a:schemeClr val="bg2"/>
                </a:solidFill>
                <a:latin typeface="Times New Roman" panose="02020603050405020304" pitchFamily="18" charset="0"/>
                <a:ea typeface="华文行楷" panose="02010800040101010101" pitchFamily="2" charset="-122"/>
              </a:defRPr>
            </a:lvl1pPr>
          </a:lstStyle>
          <a:p>
            <a:pPr>
              <a:defRPr/>
            </a:pPr>
            <a:fld id="{8DEDC646-2377-664E-97DB-A536C1F8B8B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52439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7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7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500"/>
                                        <p:tgtEl>
                                          <p:spTgt spid="307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30" grpId="0" build="p">
        <p:tmplLst>
          <p:tmpl lvl="1">
            <p:tnLst>
              <p:par>
                <p:cTn presetID="2" presetClass="entr" presetSubtype="8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7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7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7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9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7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7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-.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7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  <p:animEffect transition="in" filter="wipe(right)" prLst="gradientSize: 0.1">
                      <p:cBhvr>
                        <p:cTn dur="500"/>
                        <p:tgtEl>
                          <p:spTgt spid="3073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defRPr kumimoji="1" sz="4800">
          <a:solidFill>
            <a:srgbClr val="006666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defRPr kumimoji="1" sz="4800">
          <a:solidFill>
            <a:srgbClr val="006666"/>
          </a:solidFill>
          <a:latin typeface="Times New Roman" pitchFamily="18" charset="0"/>
          <a:ea typeface="华文行楷" pitchFamily="2" charset="-122"/>
        </a:defRPr>
      </a:lvl2pPr>
      <a:lvl3pPr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defRPr kumimoji="1" sz="4800">
          <a:solidFill>
            <a:srgbClr val="006666"/>
          </a:solidFill>
          <a:latin typeface="Times New Roman" pitchFamily="18" charset="0"/>
          <a:ea typeface="华文行楷" pitchFamily="2" charset="-122"/>
        </a:defRPr>
      </a:lvl3pPr>
      <a:lvl4pPr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defRPr kumimoji="1" sz="4800">
          <a:solidFill>
            <a:srgbClr val="006666"/>
          </a:solidFill>
          <a:latin typeface="Times New Roman" pitchFamily="18" charset="0"/>
          <a:ea typeface="华文行楷" pitchFamily="2" charset="-122"/>
        </a:defRPr>
      </a:lvl4pPr>
      <a:lvl5pPr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defRPr kumimoji="1" sz="4800">
          <a:solidFill>
            <a:srgbClr val="006666"/>
          </a:solidFill>
          <a:latin typeface="Times New Roman" pitchFamily="18" charset="0"/>
          <a:ea typeface="华文行楷" pitchFamily="2" charset="-122"/>
        </a:defRPr>
      </a:lvl5pPr>
      <a:lvl6pPr marL="4572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defRPr kumimoji="1" sz="4800">
          <a:solidFill>
            <a:srgbClr val="006666"/>
          </a:solidFill>
          <a:latin typeface="Times New Roman" pitchFamily="18" charset="0"/>
          <a:ea typeface="华文行楷" pitchFamily="2" charset="-122"/>
        </a:defRPr>
      </a:lvl6pPr>
      <a:lvl7pPr marL="9144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defRPr kumimoji="1" sz="4800">
          <a:solidFill>
            <a:srgbClr val="006666"/>
          </a:solidFill>
          <a:latin typeface="Times New Roman" pitchFamily="18" charset="0"/>
          <a:ea typeface="华文行楷" pitchFamily="2" charset="-122"/>
        </a:defRPr>
      </a:lvl7pPr>
      <a:lvl8pPr marL="1371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defRPr kumimoji="1" sz="4800">
          <a:solidFill>
            <a:srgbClr val="006666"/>
          </a:solidFill>
          <a:latin typeface="Times New Roman" pitchFamily="18" charset="0"/>
          <a:ea typeface="华文行楷" pitchFamily="2" charset="-122"/>
        </a:defRPr>
      </a:lvl8pPr>
      <a:lvl9pPr marL="18288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defRPr kumimoji="1" sz="4800">
          <a:solidFill>
            <a:srgbClr val="006666"/>
          </a:solidFill>
          <a:latin typeface="Times New Roman" pitchFamily="18" charset="0"/>
          <a:ea typeface="华文行楷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•"/>
        <a:tabLst>
          <a:tab pos="541338" algn="l"/>
        </a:tabLst>
        <a:defRPr kumimoji="1" sz="3200">
          <a:solidFill>
            <a:srgbClr val="036D7B"/>
          </a:solidFill>
          <a:latin typeface="+mn-lt"/>
          <a:ea typeface="+mn-ea"/>
          <a:cs typeface="+mn-cs"/>
        </a:defRPr>
      </a:lvl1pPr>
      <a:lvl2pPr marL="450850" indent="6350" algn="l" rtl="0" eaLnBrk="0" fontAlgn="base" hangingPunct="0">
        <a:lnSpc>
          <a:spcPct val="115000"/>
        </a:lnSpc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–"/>
        <a:tabLst>
          <a:tab pos="541338" algn="l"/>
        </a:tabLst>
        <a:defRPr sz="2200" b="1">
          <a:solidFill>
            <a:schemeClr val="tx1"/>
          </a:solidFill>
          <a:latin typeface="Tahoma" pitchFamily="34" charset="0"/>
          <a:ea typeface="华文楷体" pitchFamily="2" charset="-122"/>
        </a:defRPr>
      </a:lvl2pPr>
      <a:lvl3pPr marL="1235075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Font typeface="Wingdings" pitchFamily="2" charset="2"/>
        <a:buChar char="•"/>
        <a:tabLst>
          <a:tab pos="541338" algn="l"/>
        </a:tabLst>
        <a:defRPr sz="2400">
          <a:solidFill>
            <a:schemeClr val="tx1"/>
          </a:solidFill>
          <a:latin typeface="Tahoma" pitchFamily="34" charset="0"/>
          <a:ea typeface="宋体" pitchFamily="2" charset="-122"/>
        </a:defRPr>
      </a:lvl3pPr>
      <a:lvl4pPr marL="1643063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–"/>
        <a:tabLst>
          <a:tab pos="541338" algn="l"/>
        </a:tabLst>
        <a:defRPr sz="2000">
          <a:solidFill>
            <a:schemeClr val="tx1"/>
          </a:solidFill>
          <a:latin typeface="Tahoma" pitchFamily="34" charset="0"/>
          <a:ea typeface="宋体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»"/>
        <a:tabLst>
          <a:tab pos="541338" algn="l"/>
        </a:tabLst>
        <a:defRPr sz="2000">
          <a:solidFill>
            <a:schemeClr val="tx1"/>
          </a:solidFill>
          <a:latin typeface="Tahoma" pitchFamily="34" charset="0"/>
          <a:ea typeface="宋体" pitchFamily="2" charset="-122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tabLst>
          <a:tab pos="541338" algn="l"/>
        </a:tabLst>
        <a:defRPr sz="2000">
          <a:solidFill>
            <a:schemeClr val="tx1"/>
          </a:solidFill>
          <a:latin typeface="Tahoma" pitchFamily="34" charset="0"/>
          <a:ea typeface="宋体" pitchFamily="2" charset="-122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tabLst>
          <a:tab pos="541338" algn="l"/>
        </a:tabLst>
        <a:defRPr sz="2000">
          <a:solidFill>
            <a:schemeClr val="tx1"/>
          </a:solidFill>
          <a:latin typeface="Tahoma" pitchFamily="34" charset="0"/>
          <a:ea typeface="宋体" pitchFamily="2" charset="-122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tabLst>
          <a:tab pos="541338" algn="l"/>
        </a:tabLst>
        <a:defRPr sz="2000">
          <a:solidFill>
            <a:schemeClr val="tx1"/>
          </a:solidFill>
          <a:latin typeface="Tahoma" pitchFamily="34" charset="0"/>
          <a:ea typeface="宋体" pitchFamily="2" charset="-122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tabLst>
          <a:tab pos="541338" algn="l"/>
        </a:tabLst>
        <a:defRPr sz="2000">
          <a:solidFill>
            <a:schemeClr val="tx1"/>
          </a:solidFill>
          <a:latin typeface="Tahoma" pitchFamily="34" charset="0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C4D068BB-B638-A0EF-F04A-2C90F7458D7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现金流量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6B85A406-CE04-65CE-E66E-EE4EB19D87A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495550" y="1844675"/>
            <a:ext cx="6624638" cy="3168650"/>
          </a:xfrm>
        </p:spPr>
        <p:txBody>
          <a:bodyPr/>
          <a:lstStyle/>
          <a:p>
            <a:pPr marL="0" indent="0" algn="l" eaLnBrk="1" hangingPunct="1"/>
            <a:r>
              <a:rPr lang="zh-CN" altLang="en-US"/>
              <a:t>本讲内容</a:t>
            </a:r>
          </a:p>
          <a:p>
            <a:pPr lvl="1" algn="l" eaLnBrk="1" hangingPunct="1"/>
            <a:r>
              <a:rPr lang="zh-CN" altLang="en-US"/>
              <a:t>现金流量及其分类</a:t>
            </a:r>
          </a:p>
          <a:p>
            <a:pPr lvl="1" algn="l" eaLnBrk="1" hangingPunct="1"/>
            <a:r>
              <a:rPr lang="zh-CN" altLang="en-US"/>
              <a:t>项目的现金流量</a:t>
            </a:r>
          </a:p>
        </p:txBody>
      </p:sp>
    </p:spTree>
  </p:cSld>
  <p:clrMapOvr>
    <a:masterClrMapping/>
  </p:clrMapOvr>
  <p:transition spd="slow">
    <p:pull dir="r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灯片编号占位符 3">
            <a:extLst>
              <a:ext uri="{FF2B5EF4-FFF2-40B4-BE49-F238E27FC236}">
                <a16:creationId xmlns:a16="http://schemas.microsoft.com/office/drawing/2014/main" id="{BC939F00-388C-7352-894D-94DDD41F7221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552C0635-1F6A-D440-AE3B-20D02322BF87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10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51C29E3B-37D1-D5F4-82D1-0AF79F53D9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现金流量</a:t>
            </a:r>
          </a:p>
        </p:txBody>
      </p:sp>
      <p:sp>
        <p:nvSpPr>
          <p:cNvPr id="13316" name="Rectangle 3">
            <a:extLst>
              <a:ext uri="{FF2B5EF4-FFF2-40B4-BE49-F238E27FC236}">
                <a16:creationId xmlns:a16="http://schemas.microsoft.com/office/drawing/2014/main" id="{10D1C197-6BB1-4D7C-5616-6D9AC30E46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spcBef>
                <a:spcPct val="50000"/>
              </a:spcBef>
              <a:buClrTx/>
              <a:buSzTx/>
              <a:buNone/>
            </a:pPr>
            <a:r>
              <a:rPr lang="zh-CN" altLang="en-US"/>
              <a:t>二、各类经济活动的主要现金流量</a:t>
            </a:r>
          </a:p>
        </p:txBody>
      </p:sp>
      <p:grpSp>
        <p:nvGrpSpPr>
          <p:cNvPr id="2" name="Group 20">
            <a:extLst>
              <a:ext uri="{FF2B5EF4-FFF2-40B4-BE49-F238E27FC236}">
                <a16:creationId xmlns:a16="http://schemas.microsoft.com/office/drawing/2014/main" id="{7FB67B27-841A-5337-1ACD-0B092D030722}"/>
              </a:ext>
            </a:extLst>
          </p:cNvPr>
          <p:cNvGrpSpPr>
            <a:grpSpLocks/>
          </p:cNvGrpSpPr>
          <p:nvPr/>
        </p:nvGrpSpPr>
        <p:grpSpPr bwMode="auto">
          <a:xfrm>
            <a:off x="6672264" y="1916113"/>
            <a:ext cx="3646487" cy="3411538"/>
            <a:chOff x="3243" y="1207"/>
            <a:chExt cx="2297" cy="2149"/>
          </a:xfrm>
        </p:grpSpPr>
        <p:sp>
          <p:nvSpPr>
            <p:cNvPr id="13328" name="AutoShape 21">
              <a:extLst>
                <a:ext uri="{FF2B5EF4-FFF2-40B4-BE49-F238E27FC236}">
                  <a16:creationId xmlns:a16="http://schemas.microsoft.com/office/drawing/2014/main" id="{961A02D3-2E79-1CD7-F886-C56D3AACCC2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275" y="2601"/>
              <a:ext cx="2265" cy="174"/>
            </a:xfrm>
            <a:prstGeom prst="homePlate">
              <a:avLst>
                <a:gd name="adj" fmla="val 8540"/>
              </a:avLst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29" name="AutoShape 22">
              <a:extLst>
                <a:ext uri="{FF2B5EF4-FFF2-40B4-BE49-F238E27FC236}">
                  <a16:creationId xmlns:a16="http://schemas.microsoft.com/office/drawing/2014/main" id="{75A95F71-96B8-D390-36C3-349643DBB3D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243" y="2542"/>
              <a:ext cx="2265" cy="174"/>
            </a:xfrm>
            <a:prstGeom prst="homePlate">
              <a:avLst>
                <a:gd name="adj" fmla="val 8540"/>
              </a:avLst>
            </a:prstGeom>
            <a:gradFill rotWithShape="1">
              <a:gsLst>
                <a:gs pos="0">
                  <a:srgbClr val="FAFAEB"/>
                </a:gs>
                <a:gs pos="100000">
                  <a:srgbClr val="ECECB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30" name="Rectangle 23">
              <a:extLst>
                <a:ext uri="{FF2B5EF4-FFF2-40B4-BE49-F238E27FC236}">
                  <a16:creationId xmlns:a16="http://schemas.microsoft.com/office/drawing/2014/main" id="{3F55E783-2858-DEFB-37EA-F44DDD0BF14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421" y="1273"/>
              <a:ext cx="2082" cy="174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1CC6CA"/>
                </a:gs>
              </a:gsLst>
              <a:lin ang="5400000" scaled="1"/>
            </a:gradFill>
            <a:ln>
              <a:noFill/>
            </a:ln>
            <a:effectLst>
              <a:outerShdw dist="35921" dir="2700000" algn="ctr" rotWithShape="0">
                <a:schemeClr val="accent1"/>
              </a:outerShdw>
            </a:effectLst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331" name="Text Box 24">
              <a:extLst>
                <a:ext uri="{FF2B5EF4-FFF2-40B4-BE49-F238E27FC236}">
                  <a16:creationId xmlns:a16="http://schemas.microsoft.com/office/drawing/2014/main" id="{D89D0A86-4911-2008-8ECD-DDBFCF11F1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" y="1207"/>
              <a:ext cx="12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400" b="1">
                  <a:solidFill>
                    <a:srgbClr val="0B638B"/>
                  </a:solidFill>
                  <a:latin typeface="Arial" panose="020B0604020202020204" pitchFamily="34" charset="0"/>
                </a:rPr>
                <a:t>现 金 流 出</a:t>
              </a:r>
            </a:p>
          </p:txBody>
        </p:sp>
        <p:sp>
          <p:nvSpPr>
            <p:cNvPr id="13332" name="Text Box 25">
              <a:extLst>
                <a:ext uri="{FF2B5EF4-FFF2-40B4-BE49-F238E27FC236}">
                  <a16:creationId xmlns:a16="http://schemas.microsoft.com/office/drawing/2014/main" id="{96987A3D-F0B4-CF17-E5AD-C96EF7C684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4" y="1570"/>
              <a:ext cx="2041" cy="1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182563" indent="-182563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购买商品或使用劳务所支付的现金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经营租赁所支付的现金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支付给职工的工资、奖金以及为职工支付的现金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支付的各种税费</a:t>
              </a:r>
            </a:p>
          </p:txBody>
        </p:sp>
      </p:grpSp>
      <p:grpSp>
        <p:nvGrpSpPr>
          <p:cNvPr id="3" name="Group 26">
            <a:extLst>
              <a:ext uri="{FF2B5EF4-FFF2-40B4-BE49-F238E27FC236}">
                <a16:creationId xmlns:a16="http://schemas.microsoft.com/office/drawing/2014/main" id="{8295DFB9-790A-6BF9-90AB-929222E68CED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1916113"/>
            <a:ext cx="3690938" cy="2497138"/>
            <a:chOff x="144" y="1207"/>
            <a:chExt cx="2325" cy="1573"/>
          </a:xfrm>
        </p:grpSpPr>
        <p:sp>
          <p:nvSpPr>
            <p:cNvPr id="13323" name="AutoShape 27">
              <a:extLst>
                <a:ext uri="{FF2B5EF4-FFF2-40B4-BE49-F238E27FC236}">
                  <a16:creationId xmlns:a16="http://schemas.microsoft.com/office/drawing/2014/main" id="{AD0FBF32-763F-0EFA-FA8C-BD833947DC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" y="2601"/>
              <a:ext cx="2265" cy="174"/>
            </a:xfrm>
            <a:prstGeom prst="homePlate">
              <a:avLst>
                <a:gd name="adj" fmla="val 8540"/>
              </a:avLst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24" name="AutoShape 28">
              <a:extLst>
                <a:ext uri="{FF2B5EF4-FFF2-40B4-BE49-F238E27FC236}">
                  <a16:creationId xmlns:a16="http://schemas.microsoft.com/office/drawing/2014/main" id="{5ED5F289-1980-DCF1-5F99-535E835AB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2542"/>
              <a:ext cx="2265" cy="174"/>
            </a:xfrm>
            <a:prstGeom prst="homePlate">
              <a:avLst>
                <a:gd name="adj" fmla="val 8540"/>
              </a:avLst>
            </a:prstGeom>
            <a:gradFill rotWithShape="1">
              <a:gsLst>
                <a:gs pos="0">
                  <a:srgbClr val="FAFAEB"/>
                </a:gs>
                <a:gs pos="100000">
                  <a:srgbClr val="ECECB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25" name="Rectangle 29">
              <a:extLst>
                <a:ext uri="{FF2B5EF4-FFF2-40B4-BE49-F238E27FC236}">
                  <a16:creationId xmlns:a16="http://schemas.microsoft.com/office/drawing/2014/main" id="{D06876D5-93AB-9C9D-2E44-BD7CB751E4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" y="1258"/>
              <a:ext cx="2081" cy="174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1CC6CA"/>
                </a:gs>
              </a:gsLst>
              <a:lin ang="5400000" scaled="1"/>
            </a:gradFill>
            <a:ln>
              <a:noFill/>
            </a:ln>
            <a:effectLst>
              <a:outerShdw dist="35921" dir="2700000" algn="ctr" rotWithShape="0">
                <a:schemeClr val="accent1"/>
              </a:outerShdw>
            </a:effectLst>
            <a:extLs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326" name="Text Box 30">
              <a:extLst>
                <a:ext uri="{FF2B5EF4-FFF2-40B4-BE49-F238E27FC236}">
                  <a16:creationId xmlns:a16="http://schemas.microsoft.com/office/drawing/2014/main" id="{0DC61410-E526-BFDF-4376-581F1009E3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" y="1570"/>
              <a:ext cx="2087" cy="1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182563" indent="-182563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销售商品或提供劳务所取得的现金收入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收到的租金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其他现金收入</a:t>
              </a:r>
            </a:p>
          </p:txBody>
        </p:sp>
        <p:sp>
          <p:nvSpPr>
            <p:cNvPr id="13327" name="Text Box 31">
              <a:extLst>
                <a:ext uri="{FF2B5EF4-FFF2-40B4-BE49-F238E27FC236}">
                  <a16:creationId xmlns:a16="http://schemas.microsoft.com/office/drawing/2014/main" id="{433855C3-344A-9641-9ACB-D4B2F288B4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3" y="1207"/>
              <a:ext cx="113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400" b="1">
                  <a:solidFill>
                    <a:srgbClr val="0B638B"/>
                  </a:solidFill>
                  <a:latin typeface="Arial" panose="020B0604020202020204" pitchFamily="34" charset="0"/>
                </a:rPr>
                <a:t>现 金 流 入</a:t>
              </a:r>
            </a:p>
          </p:txBody>
        </p:sp>
      </p:grpSp>
      <p:grpSp>
        <p:nvGrpSpPr>
          <p:cNvPr id="4" name="Group 32">
            <a:extLst>
              <a:ext uri="{FF2B5EF4-FFF2-40B4-BE49-F238E27FC236}">
                <a16:creationId xmlns:a16="http://schemas.microsoft.com/office/drawing/2014/main" id="{CD46CCFD-B196-45FB-A531-4DD8CD16781F}"/>
              </a:ext>
            </a:extLst>
          </p:cNvPr>
          <p:cNvGrpSpPr>
            <a:grpSpLocks/>
          </p:cNvGrpSpPr>
          <p:nvPr/>
        </p:nvGrpSpPr>
        <p:grpSpPr bwMode="auto">
          <a:xfrm>
            <a:off x="5129213" y="3573466"/>
            <a:ext cx="1884362" cy="830263"/>
            <a:chOff x="2271" y="2251"/>
            <a:chExt cx="1187" cy="523"/>
          </a:xfrm>
        </p:grpSpPr>
        <p:sp>
          <p:nvSpPr>
            <p:cNvPr id="13320" name="Oval 33">
              <a:extLst>
                <a:ext uri="{FF2B5EF4-FFF2-40B4-BE49-F238E27FC236}">
                  <a16:creationId xmlns:a16="http://schemas.microsoft.com/office/drawing/2014/main" id="{75AC59E4-FFB3-AC26-0CD2-5E7F84F2D0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6" y="2462"/>
              <a:ext cx="1122" cy="245"/>
            </a:xfrm>
            <a:prstGeom prst="ellipse">
              <a:avLst/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321" name="Oval 34">
              <a:extLst>
                <a:ext uri="{FF2B5EF4-FFF2-40B4-BE49-F238E27FC236}">
                  <a16:creationId xmlns:a16="http://schemas.microsoft.com/office/drawing/2014/main" id="{44E7BFDB-F73B-CD2E-646D-5F22394EE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1" y="2414"/>
              <a:ext cx="1122" cy="245"/>
            </a:xfrm>
            <a:prstGeom prst="ellipse">
              <a:avLst/>
            </a:prstGeom>
            <a:gradFill rotWithShape="1">
              <a:gsLst>
                <a:gs pos="0">
                  <a:srgbClr val="1CC6CA"/>
                </a:gs>
                <a:gs pos="50000">
                  <a:srgbClr val="FFFFFF"/>
                </a:gs>
                <a:gs pos="100000">
                  <a:srgbClr val="1CC6CA"/>
                </a:gs>
              </a:gsLst>
              <a:lin ang="5400000" scaled="1"/>
            </a:gradFill>
            <a:ln>
              <a:noFill/>
            </a:ln>
            <a:effectLst>
              <a:outerShdw dist="35921" dir="2700000" algn="ctr" rotWithShape="0">
                <a:schemeClr val="accent1"/>
              </a:outerShdw>
            </a:effectLst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322" name="Text Box 35">
              <a:extLst>
                <a:ext uri="{FF2B5EF4-FFF2-40B4-BE49-F238E27FC236}">
                  <a16:creationId xmlns:a16="http://schemas.microsoft.com/office/drawing/2014/main" id="{936B98B4-8812-D9D6-4442-4F401CCCF0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1" y="2251"/>
              <a:ext cx="953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400" b="1">
                  <a:solidFill>
                    <a:srgbClr val="0B638B"/>
                  </a:solidFill>
                  <a:latin typeface="幼圆" pitchFamily="49" charset="-122"/>
                  <a:ea typeface="幼圆" pitchFamily="49" charset="-122"/>
                </a:rPr>
                <a:t>经营活动</a:t>
              </a:r>
            </a:p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400" b="1">
                  <a:solidFill>
                    <a:srgbClr val="0B638B"/>
                  </a:solidFill>
                  <a:latin typeface="幼圆" pitchFamily="49" charset="-122"/>
                  <a:ea typeface="幼圆" pitchFamily="49" charset="-122"/>
                </a:rPr>
                <a:t>现金流量</a:t>
              </a:r>
              <a:endParaRPr kumimoji="0" lang="zh-CN" altLang="en-US" sz="2400" b="1">
                <a:solidFill>
                  <a:srgbClr val="0B638B"/>
                </a:solidFill>
                <a:latin typeface="Arial" panose="020B0604020202020204" pitchFamily="34" charset="0"/>
                <a:ea typeface="幼圆" pitchFamily="49" charset="-122"/>
              </a:endParaRPr>
            </a:p>
          </p:txBody>
        </p:sp>
      </p:grp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灯片编号占位符 3">
            <a:extLst>
              <a:ext uri="{FF2B5EF4-FFF2-40B4-BE49-F238E27FC236}">
                <a16:creationId xmlns:a16="http://schemas.microsoft.com/office/drawing/2014/main" id="{5FC35C7A-C035-8F96-8B6C-93BA9721C10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B5FC86E5-2D19-B847-A7A8-60B89896695E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11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14339" name="Rectangle 2">
            <a:extLst>
              <a:ext uri="{FF2B5EF4-FFF2-40B4-BE49-F238E27FC236}">
                <a16:creationId xmlns:a16="http://schemas.microsoft.com/office/drawing/2014/main" id="{B570DA4E-569D-3516-EFCD-516FF1151C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项目的现金流量</a:t>
            </a:r>
          </a:p>
        </p:txBody>
      </p:sp>
      <p:sp>
        <p:nvSpPr>
          <p:cNvPr id="14340" name="Rectangle 3">
            <a:extLst>
              <a:ext uri="{FF2B5EF4-FFF2-40B4-BE49-F238E27FC236}">
                <a16:creationId xmlns:a16="http://schemas.microsoft.com/office/drawing/2014/main" id="{B0FD5A3E-9032-AF78-4E06-BFCE4D2924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zh-CN" altLang="en-US"/>
              <a:t>一、项目计算期</a:t>
            </a:r>
          </a:p>
        </p:txBody>
      </p:sp>
      <p:sp>
        <p:nvSpPr>
          <p:cNvPr id="46138" name="Rectangle 58">
            <a:extLst>
              <a:ext uri="{FF2B5EF4-FFF2-40B4-BE49-F238E27FC236}">
                <a16:creationId xmlns:a16="http://schemas.microsoft.com/office/drawing/2014/main" id="{62E73734-28BC-4AAA-879F-0DD25F490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1389" y="1684339"/>
            <a:ext cx="32400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zh-CN" sz="2000" b="1" dirty="0">
                <a:latin typeface="幼圆" pitchFamily="49" charset="-122"/>
                <a:ea typeface="幼圆" pitchFamily="49" charset="-122"/>
              </a:rPr>
              <a:t>1.</a:t>
            </a:r>
            <a:r>
              <a:rPr lang="zh-CN" altLang="en-US" sz="2000" b="1" dirty="0">
                <a:latin typeface="幼圆" pitchFamily="49" charset="-122"/>
                <a:ea typeface="幼圆" pitchFamily="49" charset="-122"/>
              </a:rPr>
              <a:t>项目计算期的概念</a:t>
            </a:r>
          </a:p>
        </p:txBody>
      </p:sp>
      <p:sp>
        <p:nvSpPr>
          <p:cNvPr id="46139" name="Text Box 59">
            <a:extLst>
              <a:ext uri="{FF2B5EF4-FFF2-40B4-BE49-F238E27FC236}">
                <a16:creationId xmlns:a16="http://schemas.microsoft.com/office/drawing/2014/main" id="{984D82AC-1AAD-9A25-CB6B-1F3EBE62C4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5550" y="2216058"/>
            <a:ext cx="7704138" cy="927287"/>
          </a:xfrm>
          <a:prstGeom prst="rect">
            <a:avLst/>
          </a:prstGeom>
          <a:gradFill rotWithShape="1">
            <a:gsLst>
              <a:gs pos="0">
                <a:srgbClr val="EFFFFE"/>
              </a:gs>
              <a:gs pos="100000">
                <a:srgbClr val="D5E3E2"/>
              </a:gs>
            </a:gsLst>
            <a:lin ang="27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2000" tIns="72000" rIns="72000" bIns="72000" anchor="ctr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just" fontAlgn="base">
              <a:lnSpc>
                <a:spcPct val="15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None/>
            </a:pPr>
            <a:r>
              <a:rPr lang="zh-CN" altLang="en-US" sz="1800" b="1" dirty="0">
                <a:solidFill>
                  <a:srgbClr val="000000"/>
                </a:solidFill>
                <a:ea typeface="幼圆" pitchFamily="49" charset="-122"/>
              </a:rPr>
              <a:t>项目计算期是指经济评价中为进行动态分析所设定的期限，包括建设期和运营期。</a:t>
            </a:r>
          </a:p>
        </p:txBody>
      </p:sp>
      <p:grpSp>
        <p:nvGrpSpPr>
          <p:cNvPr id="2" name="Group 60">
            <a:extLst>
              <a:ext uri="{FF2B5EF4-FFF2-40B4-BE49-F238E27FC236}">
                <a16:creationId xmlns:a16="http://schemas.microsoft.com/office/drawing/2014/main" id="{D97178EE-38E3-73B3-B919-4E874F936FE1}"/>
              </a:ext>
            </a:extLst>
          </p:cNvPr>
          <p:cNvGrpSpPr>
            <a:grpSpLocks/>
          </p:cNvGrpSpPr>
          <p:nvPr/>
        </p:nvGrpSpPr>
        <p:grpSpPr bwMode="auto">
          <a:xfrm>
            <a:off x="2351088" y="3378200"/>
            <a:ext cx="8101012" cy="1295400"/>
            <a:chOff x="657" y="1389"/>
            <a:chExt cx="5103" cy="954"/>
          </a:xfrm>
        </p:grpSpPr>
        <p:grpSp>
          <p:nvGrpSpPr>
            <p:cNvPr id="14354" name="Group 61">
              <a:extLst>
                <a:ext uri="{FF2B5EF4-FFF2-40B4-BE49-F238E27FC236}">
                  <a16:creationId xmlns:a16="http://schemas.microsoft.com/office/drawing/2014/main" id="{570E2FDD-5EE0-B037-9D34-9C79045516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7" y="1389"/>
              <a:ext cx="5103" cy="954"/>
              <a:chOff x="657" y="1389"/>
              <a:chExt cx="5103" cy="954"/>
            </a:xfrm>
          </p:grpSpPr>
          <p:grpSp>
            <p:nvGrpSpPr>
              <p:cNvPr id="14356" name="Group 62">
                <a:extLst>
                  <a:ext uri="{FF2B5EF4-FFF2-40B4-BE49-F238E27FC236}">
                    <a16:creationId xmlns:a16="http://schemas.microsoft.com/office/drawing/2014/main" id="{38FAB620-C90A-FC31-1AFC-5D33F3BDCF6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57" y="1389"/>
                <a:ext cx="5103" cy="954"/>
                <a:chOff x="476" y="1661"/>
                <a:chExt cx="5126" cy="863"/>
              </a:xfrm>
            </p:grpSpPr>
            <p:grpSp>
              <p:nvGrpSpPr>
                <p:cNvPr id="14358" name="Group 63">
                  <a:extLst>
                    <a:ext uri="{FF2B5EF4-FFF2-40B4-BE49-F238E27FC236}">
                      <a16:creationId xmlns:a16="http://schemas.microsoft.com/office/drawing/2014/main" id="{2D11860E-9715-4E83-3CBB-946CDEAC61A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6" y="1661"/>
                  <a:ext cx="5126" cy="863"/>
                  <a:chOff x="884" y="1525"/>
                  <a:chExt cx="4313" cy="863"/>
                </a:xfrm>
              </p:grpSpPr>
              <p:sp>
                <p:nvSpPr>
                  <p:cNvPr id="14361" name="AutoShape 64">
                    <a:extLst>
                      <a:ext uri="{FF2B5EF4-FFF2-40B4-BE49-F238E27FC236}">
                        <a16:creationId xmlns:a16="http://schemas.microsoft.com/office/drawing/2014/main" id="{B5727B61-3220-ABDC-357D-304B71B8A6C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4" y="1905"/>
                    <a:ext cx="4313" cy="483"/>
                  </a:xfrm>
                  <a:prstGeom prst="parallelogram">
                    <a:avLst>
                      <a:gd name="adj" fmla="val 63747"/>
                    </a:avLst>
                  </a:prstGeom>
                  <a:solidFill>
                    <a:srgbClr val="C0C0C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6350" algn="ctr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72000" tIns="0" rIns="0" bIns="0" anchor="ctr"/>
                  <a:lstStyle>
                    <a:lvl1pPr>
                      <a:spcBef>
                        <a:spcPct val="20000"/>
                      </a:spcBef>
                      <a:buClr>
                        <a:schemeClr val="folHlink"/>
                      </a:buClr>
                      <a:buSzPct val="60000"/>
                      <a:buFont typeface="Wingdings" pitchFamily="2" charset="2"/>
                      <a:buChar char="•"/>
                      <a:defRPr kumimoji="1" sz="3200">
                        <a:solidFill>
                          <a:srgbClr val="036D7B"/>
                        </a:solidFill>
                        <a:latin typeface="Times New Roman" panose="02020603050405020304" pitchFamily="18" charset="0"/>
                        <a:ea typeface="隶书" pitchFamily="49" charset="-122"/>
                      </a:defRPr>
                    </a:lvl1pPr>
                    <a:lvl2pPr marL="742950" indent="-285750">
                      <a:lnSpc>
                        <a:spcPct val="115000"/>
                      </a:lnSpc>
                      <a:spcBef>
                        <a:spcPct val="20000"/>
                      </a:spcBef>
                      <a:buClr>
                        <a:schemeClr val="hlink"/>
                      </a:buClr>
                      <a:buFont typeface="Wingdings" pitchFamily="2" charset="2"/>
                      <a:buChar char="–"/>
                      <a:defRPr sz="2200" b="1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华文楷体" panose="0201060004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folHlink"/>
                      </a:buClr>
                      <a:buFont typeface="Wingdings" pitchFamily="2" charset="2"/>
                      <a:buChar char="•"/>
                      <a:defRPr sz="24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Font typeface="Wingdings" pitchFamily="2" charset="2"/>
                      <a:buChar char="–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None/>
                    </a:pPr>
                    <a:endParaRPr kumimoji="0" lang="zh-CN" altLang="en-US" sz="1800">
                      <a:solidFill>
                        <a:srgbClr val="000000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362" name="AutoShape 65">
                    <a:extLst>
                      <a:ext uri="{FF2B5EF4-FFF2-40B4-BE49-F238E27FC236}">
                        <a16:creationId xmlns:a16="http://schemas.microsoft.com/office/drawing/2014/main" id="{52A265E1-FBA0-899C-666C-BACCE903FEB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7" y="1525"/>
                    <a:ext cx="4200" cy="810"/>
                  </a:xfrm>
                  <a:prstGeom prst="parallelogram">
                    <a:avLst>
                      <a:gd name="adj" fmla="val 25062"/>
                    </a:avLst>
                  </a:prstGeom>
                  <a:solidFill>
                    <a:srgbClr val="FEFEE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6350" algn="ctr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72000" tIns="0" rIns="0" bIns="0" anchor="ctr"/>
                  <a:lstStyle>
                    <a:lvl1pPr>
                      <a:spcBef>
                        <a:spcPct val="20000"/>
                      </a:spcBef>
                      <a:buClr>
                        <a:schemeClr val="folHlink"/>
                      </a:buClr>
                      <a:buSzPct val="60000"/>
                      <a:buFont typeface="Wingdings" pitchFamily="2" charset="2"/>
                      <a:buChar char="•"/>
                      <a:defRPr kumimoji="1" sz="3200">
                        <a:solidFill>
                          <a:srgbClr val="036D7B"/>
                        </a:solidFill>
                        <a:latin typeface="Times New Roman" panose="02020603050405020304" pitchFamily="18" charset="0"/>
                        <a:ea typeface="隶书" pitchFamily="49" charset="-122"/>
                      </a:defRPr>
                    </a:lvl1pPr>
                    <a:lvl2pPr marL="742950" indent="-285750">
                      <a:lnSpc>
                        <a:spcPct val="115000"/>
                      </a:lnSpc>
                      <a:spcBef>
                        <a:spcPct val="20000"/>
                      </a:spcBef>
                      <a:buClr>
                        <a:schemeClr val="hlink"/>
                      </a:buClr>
                      <a:buFont typeface="Wingdings" pitchFamily="2" charset="2"/>
                      <a:buChar char="–"/>
                      <a:defRPr sz="2200" b="1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华文楷体" panose="0201060004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folHlink"/>
                      </a:buClr>
                      <a:buFont typeface="Wingdings" pitchFamily="2" charset="2"/>
                      <a:buChar char="•"/>
                      <a:defRPr sz="24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Font typeface="Wingdings" pitchFamily="2" charset="2"/>
                      <a:buChar char="–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None/>
                    </a:pPr>
                    <a:endParaRPr kumimoji="0" lang="zh-CN" altLang="zh-CN" sz="2400">
                      <a:solidFill>
                        <a:srgbClr val="000000"/>
                      </a:solidFill>
                      <a:latin typeface="隶书" pitchFamily="49" charset="-122"/>
                    </a:endParaRPr>
                  </a:p>
                </p:txBody>
              </p:sp>
            </p:grpSp>
            <p:sp>
              <p:nvSpPr>
                <p:cNvPr id="14359" name="AutoShape 66">
                  <a:extLst>
                    <a:ext uri="{FF2B5EF4-FFF2-40B4-BE49-F238E27FC236}">
                      <a16:creationId xmlns:a16="http://schemas.microsoft.com/office/drawing/2014/main" id="{F7CC0FEC-7986-6E30-C061-D5F89A0B7B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4" y="1888"/>
                  <a:ext cx="1225" cy="454"/>
                </a:xfrm>
                <a:prstGeom prst="parallelogram">
                  <a:avLst>
                    <a:gd name="adj" fmla="val 30005"/>
                  </a:avLst>
                </a:prstGeom>
                <a:solidFill>
                  <a:srgbClr val="C0C0C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6350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72000" tIns="0" rIns="0" bIns="0" anchor="ctr"/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•"/>
                    <a:defRPr kumimoji="1" sz="3200">
                      <a:solidFill>
                        <a:srgbClr val="036D7B"/>
                      </a:solidFill>
                      <a:latin typeface="Times New Roman" panose="02020603050405020304" pitchFamily="18" charset="0"/>
                      <a:ea typeface="隶书" pitchFamily="49" charset="-122"/>
                    </a:defRPr>
                  </a:lvl1pPr>
                  <a:lvl2pPr marL="742950" indent="-285750">
                    <a:lnSpc>
                      <a:spcPct val="115000"/>
                    </a:lnSpc>
                    <a:spcBef>
                      <a:spcPct val="20000"/>
                    </a:spcBef>
                    <a:buClr>
                      <a:schemeClr val="hlink"/>
                    </a:buClr>
                    <a:buFont typeface="Wingdings" pitchFamily="2" charset="2"/>
                    <a:buChar char="–"/>
                    <a:defRPr sz="2200" b="1">
                      <a:solidFill>
                        <a:schemeClr val="tx1"/>
                      </a:solidFill>
                      <a:latin typeface="Tahoma" panose="020B0604030504040204" pitchFamily="34" charset="0"/>
                      <a:ea typeface="华文楷体" panose="0201060004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Font typeface="Wingdings" pitchFamily="2" charset="2"/>
                    <a:buChar char="•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Font typeface="Wingdings" pitchFamily="2" charset="2"/>
                    <a:buChar char="–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None/>
                  </a:pPr>
                  <a:endParaRPr kumimoji="0" lang="zh-CN" altLang="en-US" sz="1800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360" name="AutoShape 67">
                  <a:extLst>
                    <a:ext uri="{FF2B5EF4-FFF2-40B4-BE49-F238E27FC236}">
                      <a16:creationId xmlns:a16="http://schemas.microsoft.com/office/drawing/2014/main" id="{71B15068-0705-F918-F76C-5EE5930344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39" y="1842"/>
                  <a:ext cx="1225" cy="454"/>
                </a:xfrm>
                <a:prstGeom prst="parallelogram">
                  <a:avLst>
                    <a:gd name="adj" fmla="val 30005"/>
                  </a:avLst>
                </a:prstGeom>
                <a:gradFill rotWithShape="1">
                  <a:gsLst>
                    <a:gs pos="0">
                      <a:srgbClr val="BBE0E3"/>
                    </a:gs>
                    <a:gs pos="100000">
                      <a:srgbClr val="FBFDFD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6350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72000" tIns="0" rIns="0" bIns="0" anchor="ctr"/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•"/>
                    <a:defRPr kumimoji="1" sz="3200">
                      <a:solidFill>
                        <a:srgbClr val="036D7B"/>
                      </a:solidFill>
                      <a:latin typeface="Times New Roman" panose="02020603050405020304" pitchFamily="18" charset="0"/>
                      <a:ea typeface="隶书" pitchFamily="49" charset="-122"/>
                    </a:defRPr>
                  </a:lvl1pPr>
                  <a:lvl2pPr marL="742950" indent="-285750">
                    <a:lnSpc>
                      <a:spcPct val="115000"/>
                    </a:lnSpc>
                    <a:spcBef>
                      <a:spcPct val="20000"/>
                    </a:spcBef>
                    <a:buClr>
                      <a:schemeClr val="hlink"/>
                    </a:buClr>
                    <a:buFont typeface="Wingdings" pitchFamily="2" charset="2"/>
                    <a:buChar char="–"/>
                    <a:defRPr sz="2200" b="1">
                      <a:solidFill>
                        <a:schemeClr val="tx1"/>
                      </a:solidFill>
                      <a:latin typeface="Tahoma" panose="020B0604030504040204" pitchFamily="34" charset="0"/>
                      <a:ea typeface="华文楷体" panose="0201060004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Font typeface="Wingdings" pitchFamily="2" charset="2"/>
                    <a:buChar char="•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Font typeface="Wingdings" pitchFamily="2" charset="2"/>
                    <a:buChar char="–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None/>
                  </a:pPr>
                  <a:endParaRPr kumimoji="0" lang="zh-CN" altLang="en-US" sz="1800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4357" name="Rectangle 68">
                <a:extLst>
                  <a:ext uri="{FF2B5EF4-FFF2-40B4-BE49-F238E27FC236}">
                    <a16:creationId xmlns:a16="http://schemas.microsoft.com/office/drawing/2014/main" id="{45B5A2B8-D953-0470-C560-33D4D9FFC4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90" y="1480"/>
                <a:ext cx="2949" cy="7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just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lang="zh-CN" altLang="en-US" sz="2000">
                    <a:solidFill>
                      <a:srgbClr val="000000"/>
                    </a:solidFill>
                    <a:latin typeface="隶书" pitchFamily="49" charset="-122"/>
                  </a:rPr>
                  <a:t>指项目资金正式投入开始到项目建成投产为止所需要的时间，可按合理工期或预计的建设进度确定。</a:t>
                </a:r>
              </a:p>
            </p:txBody>
          </p:sp>
        </p:grpSp>
        <p:sp>
          <p:nvSpPr>
            <p:cNvPr id="14355" name="Rectangle 69">
              <a:extLst>
                <a:ext uri="{FF2B5EF4-FFF2-40B4-BE49-F238E27FC236}">
                  <a16:creationId xmlns:a16="http://schemas.microsoft.com/office/drawing/2014/main" id="{3F8D831A-1310-0B9E-3FAD-C2C6BBFE66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6" y="1661"/>
              <a:ext cx="907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lang="zh-CN" altLang="en-US" sz="2000" b="1">
                  <a:solidFill>
                    <a:srgbClr val="259F9C"/>
                  </a:solidFill>
                  <a:ea typeface="幼圆" pitchFamily="49" charset="-122"/>
                </a:rPr>
                <a:t>建设期</a:t>
              </a:r>
            </a:p>
          </p:txBody>
        </p:sp>
      </p:grpSp>
      <p:grpSp>
        <p:nvGrpSpPr>
          <p:cNvPr id="6" name="Group 70">
            <a:extLst>
              <a:ext uri="{FF2B5EF4-FFF2-40B4-BE49-F238E27FC236}">
                <a16:creationId xmlns:a16="http://schemas.microsoft.com/office/drawing/2014/main" id="{BB3600B2-115E-8FE8-BF4F-58674DD575EB}"/>
              </a:ext>
            </a:extLst>
          </p:cNvPr>
          <p:cNvGrpSpPr>
            <a:grpSpLocks/>
          </p:cNvGrpSpPr>
          <p:nvPr/>
        </p:nvGrpSpPr>
        <p:grpSpPr bwMode="auto">
          <a:xfrm>
            <a:off x="2297113" y="4789488"/>
            <a:ext cx="8101012" cy="1416050"/>
            <a:chOff x="431" y="2993"/>
            <a:chExt cx="5103" cy="892"/>
          </a:xfrm>
        </p:grpSpPr>
        <p:grpSp>
          <p:nvGrpSpPr>
            <p:cNvPr id="14345" name="Group 71">
              <a:extLst>
                <a:ext uri="{FF2B5EF4-FFF2-40B4-BE49-F238E27FC236}">
                  <a16:creationId xmlns:a16="http://schemas.microsoft.com/office/drawing/2014/main" id="{E9345021-9286-6C90-AB46-C5A8AA302B2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1" y="2993"/>
              <a:ext cx="5103" cy="892"/>
              <a:chOff x="431" y="2993"/>
              <a:chExt cx="5103" cy="892"/>
            </a:xfrm>
          </p:grpSpPr>
          <p:grpSp>
            <p:nvGrpSpPr>
              <p:cNvPr id="14347" name="Group 72">
                <a:extLst>
                  <a:ext uri="{FF2B5EF4-FFF2-40B4-BE49-F238E27FC236}">
                    <a16:creationId xmlns:a16="http://schemas.microsoft.com/office/drawing/2014/main" id="{2C1169FD-81A9-61F4-A809-2F39086FADD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31" y="3022"/>
                <a:ext cx="5103" cy="863"/>
                <a:chOff x="476" y="1661"/>
                <a:chExt cx="5126" cy="863"/>
              </a:xfrm>
            </p:grpSpPr>
            <p:grpSp>
              <p:nvGrpSpPr>
                <p:cNvPr id="14349" name="Group 73">
                  <a:extLst>
                    <a:ext uri="{FF2B5EF4-FFF2-40B4-BE49-F238E27FC236}">
                      <a16:creationId xmlns:a16="http://schemas.microsoft.com/office/drawing/2014/main" id="{27D862EB-209D-D1E0-23D4-1E06226EEDF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76" y="1661"/>
                  <a:ext cx="5126" cy="863"/>
                  <a:chOff x="884" y="1525"/>
                  <a:chExt cx="4313" cy="863"/>
                </a:xfrm>
              </p:grpSpPr>
              <p:sp>
                <p:nvSpPr>
                  <p:cNvPr id="14352" name="AutoShape 74">
                    <a:extLst>
                      <a:ext uri="{FF2B5EF4-FFF2-40B4-BE49-F238E27FC236}">
                        <a16:creationId xmlns:a16="http://schemas.microsoft.com/office/drawing/2014/main" id="{FA2C5BC7-EC2D-B712-D32C-7BF1641D9F0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4" y="1905"/>
                    <a:ext cx="4313" cy="483"/>
                  </a:xfrm>
                  <a:prstGeom prst="parallelogram">
                    <a:avLst>
                      <a:gd name="adj" fmla="val 63747"/>
                    </a:avLst>
                  </a:prstGeom>
                  <a:solidFill>
                    <a:srgbClr val="C0C0C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6350" algn="ctr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72000" tIns="0" rIns="0" bIns="0" anchor="ctr"/>
                  <a:lstStyle>
                    <a:lvl1pPr>
                      <a:spcBef>
                        <a:spcPct val="20000"/>
                      </a:spcBef>
                      <a:buClr>
                        <a:schemeClr val="folHlink"/>
                      </a:buClr>
                      <a:buSzPct val="60000"/>
                      <a:buFont typeface="Wingdings" pitchFamily="2" charset="2"/>
                      <a:buChar char="•"/>
                      <a:defRPr kumimoji="1" sz="3200">
                        <a:solidFill>
                          <a:srgbClr val="036D7B"/>
                        </a:solidFill>
                        <a:latin typeface="Times New Roman" panose="02020603050405020304" pitchFamily="18" charset="0"/>
                        <a:ea typeface="隶书" pitchFamily="49" charset="-122"/>
                      </a:defRPr>
                    </a:lvl1pPr>
                    <a:lvl2pPr marL="742950" indent="-285750">
                      <a:lnSpc>
                        <a:spcPct val="115000"/>
                      </a:lnSpc>
                      <a:spcBef>
                        <a:spcPct val="20000"/>
                      </a:spcBef>
                      <a:buClr>
                        <a:schemeClr val="hlink"/>
                      </a:buClr>
                      <a:buFont typeface="Wingdings" pitchFamily="2" charset="2"/>
                      <a:buChar char="–"/>
                      <a:defRPr sz="2200" b="1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华文楷体" panose="0201060004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folHlink"/>
                      </a:buClr>
                      <a:buFont typeface="Wingdings" pitchFamily="2" charset="2"/>
                      <a:buChar char="•"/>
                      <a:defRPr sz="24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Font typeface="Wingdings" pitchFamily="2" charset="2"/>
                      <a:buChar char="–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fontAlgn="base"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None/>
                    </a:pPr>
                    <a:endParaRPr kumimoji="0" lang="zh-CN" altLang="en-US" sz="1800">
                      <a:solidFill>
                        <a:srgbClr val="000000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353" name="AutoShape 75">
                    <a:extLst>
                      <a:ext uri="{FF2B5EF4-FFF2-40B4-BE49-F238E27FC236}">
                        <a16:creationId xmlns:a16="http://schemas.microsoft.com/office/drawing/2014/main" id="{16A054BF-B763-5F56-041D-D01BF274438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7" y="1525"/>
                    <a:ext cx="4200" cy="810"/>
                  </a:xfrm>
                  <a:prstGeom prst="parallelogram">
                    <a:avLst>
                      <a:gd name="adj" fmla="val 25062"/>
                    </a:avLst>
                  </a:prstGeom>
                  <a:solidFill>
                    <a:srgbClr val="FEFEE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6350" algn="ctr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72000" tIns="0" rIns="0" bIns="0" anchor="ctr"/>
                  <a:lstStyle>
                    <a:lvl1pPr>
                      <a:spcBef>
                        <a:spcPct val="20000"/>
                      </a:spcBef>
                      <a:buClr>
                        <a:schemeClr val="folHlink"/>
                      </a:buClr>
                      <a:buSzPct val="60000"/>
                      <a:buFont typeface="Wingdings" pitchFamily="2" charset="2"/>
                      <a:buChar char="•"/>
                      <a:defRPr kumimoji="1" sz="3200">
                        <a:solidFill>
                          <a:srgbClr val="036D7B"/>
                        </a:solidFill>
                        <a:latin typeface="Times New Roman" panose="02020603050405020304" pitchFamily="18" charset="0"/>
                        <a:ea typeface="隶书" pitchFamily="49" charset="-122"/>
                      </a:defRPr>
                    </a:lvl1pPr>
                    <a:lvl2pPr marL="742950" indent="-285750">
                      <a:lnSpc>
                        <a:spcPct val="115000"/>
                      </a:lnSpc>
                      <a:spcBef>
                        <a:spcPct val="20000"/>
                      </a:spcBef>
                      <a:buClr>
                        <a:schemeClr val="hlink"/>
                      </a:buClr>
                      <a:buFont typeface="Wingdings" pitchFamily="2" charset="2"/>
                      <a:buChar char="–"/>
                      <a:defRPr sz="2200" b="1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华文楷体" panose="02010600040101010101" pitchFamily="2" charset="-122"/>
                      </a:defRPr>
                    </a:lvl2pPr>
                    <a:lvl3pPr marL="1143000" indent="-228600">
                      <a:spcBef>
                        <a:spcPct val="20000"/>
                      </a:spcBef>
                      <a:buClr>
                        <a:schemeClr val="folHlink"/>
                      </a:buClr>
                      <a:buFont typeface="Wingdings" pitchFamily="2" charset="2"/>
                      <a:buChar char="•"/>
                      <a:defRPr sz="24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3pPr>
                    <a:lvl4pPr marL="1600200" indent="-228600">
                      <a:spcBef>
                        <a:spcPct val="20000"/>
                      </a:spcBef>
                      <a:buClr>
                        <a:schemeClr val="accent2"/>
                      </a:buClr>
                      <a:buFont typeface="Wingdings" pitchFamily="2" charset="2"/>
                      <a:buChar char="–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4pPr>
                    <a:lvl5pPr marL="2057400" indent="-228600">
                      <a:spcBef>
                        <a:spcPct val="20000"/>
                      </a:spcBef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1"/>
                      </a:buClr>
                      <a:buFont typeface="Wingdings" pitchFamily="2" charset="2"/>
                      <a:buChar char="»"/>
                      <a:defRPr sz="2000">
                        <a:solidFill>
                          <a:schemeClr val="tx1"/>
                        </a:solidFill>
                        <a:latin typeface="Tahoma" panose="020B060403050404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None/>
                    </a:pPr>
                    <a:endParaRPr kumimoji="0" lang="zh-CN" altLang="zh-CN" sz="2400">
                      <a:solidFill>
                        <a:srgbClr val="000000"/>
                      </a:solidFill>
                      <a:latin typeface="隶书" pitchFamily="49" charset="-122"/>
                    </a:endParaRPr>
                  </a:p>
                </p:txBody>
              </p:sp>
            </p:grpSp>
            <p:sp>
              <p:nvSpPr>
                <p:cNvPr id="14350" name="AutoShape 76">
                  <a:extLst>
                    <a:ext uri="{FF2B5EF4-FFF2-40B4-BE49-F238E27FC236}">
                      <a16:creationId xmlns:a16="http://schemas.microsoft.com/office/drawing/2014/main" id="{EFBE3D5D-F115-58BA-FE41-533DA3594F7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4" y="1888"/>
                  <a:ext cx="1225" cy="454"/>
                </a:xfrm>
                <a:prstGeom prst="parallelogram">
                  <a:avLst>
                    <a:gd name="adj" fmla="val 30005"/>
                  </a:avLst>
                </a:prstGeom>
                <a:solidFill>
                  <a:srgbClr val="C0C0C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6350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72000" tIns="0" rIns="0" bIns="0" anchor="ctr"/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•"/>
                    <a:defRPr kumimoji="1" sz="3200">
                      <a:solidFill>
                        <a:srgbClr val="036D7B"/>
                      </a:solidFill>
                      <a:latin typeface="Times New Roman" panose="02020603050405020304" pitchFamily="18" charset="0"/>
                      <a:ea typeface="隶书" pitchFamily="49" charset="-122"/>
                    </a:defRPr>
                  </a:lvl1pPr>
                  <a:lvl2pPr marL="742950" indent="-285750">
                    <a:lnSpc>
                      <a:spcPct val="115000"/>
                    </a:lnSpc>
                    <a:spcBef>
                      <a:spcPct val="20000"/>
                    </a:spcBef>
                    <a:buClr>
                      <a:schemeClr val="hlink"/>
                    </a:buClr>
                    <a:buFont typeface="Wingdings" pitchFamily="2" charset="2"/>
                    <a:buChar char="–"/>
                    <a:defRPr sz="2200" b="1">
                      <a:solidFill>
                        <a:schemeClr val="tx1"/>
                      </a:solidFill>
                      <a:latin typeface="Tahoma" panose="020B0604030504040204" pitchFamily="34" charset="0"/>
                      <a:ea typeface="华文楷体" panose="0201060004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Font typeface="Wingdings" pitchFamily="2" charset="2"/>
                    <a:buChar char="•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Font typeface="Wingdings" pitchFamily="2" charset="2"/>
                    <a:buChar char="–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None/>
                  </a:pPr>
                  <a:endParaRPr kumimoji="0" lang="zh-CN" altLang="en-US" sz="1800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351" name="AutoShape 77">
                  <a:extLst>
                    <a:ext uri="{FF2B5EF4-FFF2-40B4-BE49-F238E27FC236}">
                      <a16:creationId xmlns:a16="http://schemas.microsoft.com/office/drawing/2014/main" id="{A0CAC2D5-4617-1F4F-C8A4-A7337CC7C2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39" y="1842"/>
                  <a:ext cx="1225" cy="454"/>
                </a:xfrm>
                <a:prstGeom prst="parallelogram">
                  <a:avLst>
                    <a:gd name="adj" fmla="val 30005"/>
                  </a:avLst>
                </a:prstGeom>
                <a:gradFill rotWithShape="1">
                  <a:gsLst>
                    <a:gs pos="0">
                      <a:srgbClr val="BBE0E3"/>
                    </a:gs>
                    <a:gs pos="100000">
                      <a:srgbClr val="FBFDFD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6350" algn="ctr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72000" tIns="0" rIns="0" bIns="0" anchor="ctr"/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•"/>
                    <a:defRPr kumimoji="1" sz="3200">
                      <a:solidFill>
                        <a:srgbClr val="036D7B"/>
                      </a:solidFill>
                      <a:latin typeface="Times New Roman" panose="02020603050405020304" pitchFamily="18" charset="0"/>
                      <a:ea typeface="隶书" pitchFamily="49" charset="-122"/>
                    </a:defRPr>
                  </a:lvl1pPr>
                  <a:lvl2pPr marL="742950" indent="-285750">
                    <a:lnSpc>
                      <a:spcPct val="115000"/>
                    </a:lnSpc>
                    <a:spcBef>
                      <a:spcPct val="20000"/>
                    </a:spcBef>
                    <a:buClr>
                      <a:schemeClr val="hlink"/>
                    </a:buClr>
                    <a:buFont typeface="Wingdings" pitchFamily="2" charset="2"/>
                    <a:buChar char="–"/>
                    <a:defRPr sz="2200" b="1">
                      <a:solidFill>
                        <a:schemeClr val="tx1"/>
                      </a:solidFill>
                      <a:latin typeface="Tahoma" panose="020B0604030504040204" pitchFamily="34" charset="0"/>
                      <a:ea typeface="华文楷体" panose="0201060004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Font typeface="Wingdings" pitchFamily="2" charset="2"/>
                    <a:buChar char="•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Font typeface="Wingdings" pitchFamily="2" charset="2"/>
                    <a:buChar char="–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None/>
                  </a:pPr>
                  <a:endParaRPr kumimoji="0" lang="zh-CN" altLang="en-US" sz="1800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4348" name="Rectangle 78">
                <a:extLst>
                  <a:ext uri="{FF2B5EF4-FFF2-40B4-BE49-F238E27FC236}">
                    <a16:creationId xmlns:a16="http://schemas.microsoft.com/office/drawing/2014/main" id="{E28B01CB-2282-F06B-19FF-E0FA12CA2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2993"/>
                <a:ext cx="3039" cy="82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lang="zh-CN" altLang="en-US" sz="2000">
                    <a:solidFill>
                      <a:srgbClr val="000000"/>
                    </a:solidFill>
                    <a:latin typeface="隶书" pitchFamily="49" charset="-122"/>
                  </a:rPr>
                  <a:t>分为投产期和达产期两个阶段。投产期指项目投入生产，但生产能力尚未达到设计能力时的过渡阶段；达产期是指生产运营达到设计预计水平后的时间。</a:t>
                </a:r>
              </a:p>
            </p:txBody>
          </p:sp>
        </p:grpSp>
        <p:sp>
          <p:nvSpPr>
            <p:cNvPr id="14346" name="Rectangle 79">
              <a:extLst>
                <a:ext uri="{FF2B5EF4-FFF2-40B4-BE49-F238E27FC236}">
                  <a16:creationId xmlns:a16="http://schemas.microsoft.com/office/drawing/2014/main" id="{32F9D30A-A1ED-CF27-D589-A97150E632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" y="3294"/>
              <a:ext cx="907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lang="zh-CN" altLang="en-US" sz="2000" b="1">
                  <a:solidFill>
                    <a:srgbClr val="259F9C"/>
                  </a:solidFill>
                  <a:ea typeface="幼圆" pitchFamily="49" charset="-122"/>
                </a:rPr>
                <a:t>运营期</a:t>
              </a:r>
            </a:p>
          </p:txBody>
        </p:sp>
      </p:grp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1000"/>
                                        <p:tgtEl>
                                          <p:spTgt spid="46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1000"/>
                                        <p:tgtEl>
                                          <p:spTgt spid="46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138" grpId="0"/>
      <p:bldP spid="4613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灯片编号占位符 3">
            <a:extLst>
              <a:ext uri="{FF2B5EF4-FFF2-40B4-BE49-F238E27FC236}">
                <a16:creationId xmlns:a16="http://schemas.microsoft.com/office/drawing/2014/main" id="{A96826EA-E0C4-8B1F-071D-FA04BC7F7E7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B7F14AA9-72B6-4F41-87D4-3ADD93BCB9B5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12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45E5C946-2A9F-6968-13E6-2C55F9CB20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项目的现金流量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CA6A6F12-18AC-6E2E-33A5-2BF8AF2689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zh-CN" altLang="en-US" dirty="0"/>
              <a:t>一、项目计算期</a:t>
            </a:r>
          </a:p>
        </p:txBody>
      </p:sp>
      <p:grpSp>
        <p:nvGrpSpPr>
          <p:cNvPr id="2" name="Group 42">
            <a:extLst>
              <a:ext uri="{FF2B5EF4-FFF2-40B4-BE49-F238E27FC236}">
                <a16:creationId xmlns:a16="http://schemas.microsoft.com/office/drawing/2014/main" id="{4BD83F12-5B20-18A9-0700-9DB39EF43062}"/>
              </a:ext>
            </a:extLst>
          </p:cNvPr>
          <p:cNvGrpSpPr>
            <a:grpSpLocks/>
          </p:cNvGrpSpPr>
          <p:nvPr/>
        </p:nvGrpSpPr>
        <p:grpSpPr bwMode="auto">
          <a:xfrm>
            <a:off x="7305675" y="4921253"/>
            <a:ext cx="3182938" cy="679252"/>
            <a:chOff x="3506" y="2491"/>
            <a:chExt cx="2005" cy="489"/>
          </a:xfrm>
        </p:grpSpPr>
        <p:sp>
          <p:nvSpPr>
            <p:cNvPr id="15379" name="AutoShape 43">
              <a:extLst>
                <a:ext uri="{FF2B5EF4-FFF2-40B4-BE49-F238E27FC236}">
                  <a16:creationId xmlns:a16="http://schemas.microsoft.com/office/drawing/2014/main" id="{8509C76C-71CF-4A7C-A7DC-F6B0E3DD48F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506" y="2590"/>
              <a:ext cx="2005" cy="266"/>
            </a:xfrm>
            <a:prstGeom prst="chevron">
              <a:avLst>
                <a:gd name="adj" fmla="val 21953"/>
              </a:avLst>
            </a:prstGeom>
            <a:gradFill rotWithShape="1">
              <a:gsLst>
                <a:gs pos="0">
                  <a:srgbClr val="E4F1FF"/>
                </a:gs>
                <a:gs pos="100000">
                  <a:srgbClr val="B7DBFF"/>
                </a:gs>
              </a:gsLst>
              <a:lin ang="5400000" scaled="1"/>
            </a:gradFill>
            <a:ln>
              <a:noFill/>
            </a:ln>
            <a:effectLst>
              <a:prstShdw prst="shdw17" dist="17961" dir="2700000">
                <a:srgbClr val="6E8399"/>
              </a:prstShdw>
            </a:effectLst>
            <a:extLs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5380" name="Rectangle 44">
              <a:extLst>
                <a:ext uri="{FF2B5EF4-FFF2-40B4-BE49-F238E27FC236}">
                  <a16:creationId xmlns:a16="http://schemas.microsoft.com/office/drawing/2014/main" id="{B585FF20-C9A6-BE1B-3D0A-53717EC681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2491"/>
              <a:ext cx="1406" cy="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1600" b="1">
                  <a:solidFill>
                    <a:srgbClr val="000000"/>
                  </a:solidFill>
                  <a:latin typeface="幼圆" pitchFamily="49" charset="-122"/>
                </a:rPr>
                <a:t>适用于大型复杂的综合项目</a:t>
              </a:r>
              <a:endParaRPr kumimoji="0" lang="zh-CN" altLang="en-US" sz="1600">
                <a:solidFill>
                  <a:srgbClr val="000000"/>
                </a:solidFill>
                <a:latin typeface="隶书" pitchFamily="49" charset="-122"/>
              </a:endParaRPr>
            </a:p>
          </p:txBody>
        </p:sp>
      </p:grpSp>
      <p:sp>
        <p:nvSpPr>
          <p:cNvPr id="71725" name="AutoShape 45">
            <a:extLst>
              <a:ext uri="{FF2B5EF4-FFF2-40B4-BE49-F238E27FC236}">
                <a16:creationId xmlns:a16="http://schemas.microsoft.com/office/drawing/2014/main" id="{2C18AA2D-A362-BA6F-AC88-07F21CCF47B3}"/>
              </a:ext>
            </a:extLst>
          </p:cNvPr>
          <p:cNvSpPr>
            <a:spLocks noChangeArrowheads="1"/>
          </p:cNvSpPr>
          <p:nvPr/>
        </p:nvSpPr>
        <p:spPr bwMode="gray">
          <a:xfrm>
            <a:off x="4799014" y="3284539"/>
            <a:ext cx="2333625" cy="72072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DAE5E1"/>
              </a:gs>
              <a:gs pos="100000">
                <a:srgbClr val="EDF9F4"/>
              </a:gs>
            </a:gsLst>
            <a:lin ang="5400000" scaled="1"/>
          </a:gradFill>
          <a:ln>
            <a:noFill/>
          </a:ln>
          <a:effectLst>
            <a:prstShdw prst="shdw17" dist="17961" dir="2700000">
              <a:srgbClr val="8E9592"/>
            </a:prstShdw>
          </a:effectLst>
          <a:extLs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Aft>
                <a:spcPct val="0"/>
              </a:spcAft>
              <a:buClrTx/>
              <a:buSzTx/>
              <a:buNone/>
            </a:pPr>
            <a:r>
              <a:rPr lang="zh-CN" altLang="en-US" sz="2000">
                <a:solidFill>
                  <a:srgbClr val="000000"/>
                </a:solidFill>
              </a:rPr>
              <a:t>按主要工艺设备的经济寿命确定</a:t>
            </a:r>
          </a:p>
        </p:txBody>
      </p:sp>
      <p:grpSp>
        <p:nvGrpSpPr>
          <p:cNvPr id="3" name="Group 46">
            <a:extLst>
              <a:ext uri="{FF2B5EF4-FFF2-40B4-BE49-F238E27FC236}">
                <a16:creationId xmlns:a16="http://schemas.microsoft.com/office/drawing/2014/main" id="{939740D3-24ED-AC07-90C3-2004BDFAAD25}"/>
              </a:ext>
            </a:extLst>
          </p:cNvPr>
          <p:cNvGrpSpPr>
            <a:grpSpLocks/>
          </p:cNvGrpSpPr>
          <p:nvPr/>
        </p:nvGrpSpPr>
        <p:grpSpPr bwMode="auto">
          <a:xfrm>
            <a:off x="4583113" y="4203700"/>
            <a:ext cx="3282950" cy="2084388"/>
            <a:chOff x="1791" y="1974"/>
            <a:chExt cx="2068" cy="1501"/>
          </a:xfrm>
        </p:grpSpPr>
        <p:sp>
          <p:nvSpPr>
            <p:cNvPr id="15377" name="AutoShape 47">
              <a:extLst>
                <a:ext uri="{FF2B5EF4-FFF2-40B4-BE49-F238E27FC236}">
                  <a16:creationId xmlns:a16="http://schemas.microsoft.com/office/drawing/2014/main" id="{3C948AA9-2585-161F-BB70-29287D8DB99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791" y="1974"/>
              <a:ext cx="2068" cy="1501"/>
            </a:xfrm>
            <a:prstGeom prst="chevron">
              <a:avLst>
                <a:gd name="adj" fmla="val 23951"/>
              </a:avLst>
            </a:prstGeom>
            <a:gradFill rotWithShape="1">
              <a:gsLst>
                <a:gs pos="0">
                  <a:srgbClr val="DAE5E1"/>
                </a:gs>
                <a:gs pos="100000">
                  <a:srgbClr val="EDF9F4"/>
                </a:gs>
              </a:gsLst>
              <a:lin ang="5400000" scaled="1"/>
            </a:gradFill>
            <a:ln>
              <a:noFill/>
            </a:ln>
            <a:effectLst>
              <a:prstShdw prst="shdw17" dist="17961" dir="2700000">
                <a:srgbClr val="8E9592"/>
              </a:prstShdw>
            </a:effectLst>
            <a:extLst>
              <a:ext uri="{91240B29-F687-4F45-9708-019B960494DF}">
                <a14:hiddenLine xmlns:a14="http://schemas.microsoft.com/office/drawing/2010/main" w="381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5378" name="Rectangle 48">
              <a:extLst>
                <a:ext uri="{FF2B5EF4-FFF2-40B4-BE49-F238E27FC236}">
                  <a16:creationId xmlns:a16="http://schemas.microsoft.com/office/drawing/2014/main" id="{859C8979-A211-6482-E788-792EC14DBB4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200" y="2030"/>
              <a:ext cx="1360" cy="13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1800" b="1">
                  <a:solidFill>
                    <a:srgbClr val="000000"/>
                  </a:solidFill>
                  <a:latin typeface="幼圆" pitchFamily="49" charset="-122"/>
                </a:rPr>
                <a:t>适用于通用性较强的制造企业，或生产产品的技术比较成熟，更新速度较慢的工程项目类型</a:t>
              </a:r>
              <a:endParaRPr kumimoji="0" lang="zh-CN" altLang="en-US" sz="1800">
                <a:solidFill>
                  <a:srgbClr val="000000"/>
                </a:solidFill>
                <a:latin typeface="隶书" pitchFamily="49" charset="-122"/>
              </a:endParaRPr>
            </a:p>
          </p:txBody>
        </p:sp>
      </p:grpSp>
      <p:grpSp>
        <p:nvGrpSpPr>
          <p:cNvPr id="4" name="Group 49">
            <a:extLst>
              <a:ext uri="{FF2B5EF4-FFF2-40B4-BE49-F238E27FC236}">
                <a16:creationId xmlns:a16="http://schemas.microsoft.com/office/drawing/2014/main" id="{5F9C3127-FAE2-0467-8D03-41EE3B829CFB}"/>
              </a:ext>
            </a:extLst>
          </p:cNvPr>
          <p:cNvGrpSpPr>
            <a:grpSpLocks/>
          </p:cNvGrpSpPr>
          <p:nvPr/>
        </p:nvGrpSpPr>
        <p:grpSpPr bwMode="auto">
          <a:xfrm>
            <a:off x="3792538" y="2551114"/>
            <a:ext cx="4824412" cy="504825"/>
            <a:chOff x="1565" y="1207"/>
            <a:chExt cx="3039" cy="318"/>
          </a:xfrm>
        </p:grpSpPr>
        <p:sp>
          <p:nvSpPr>
            <p:cNvPr id="15375" name="Text Box 50">
              <a:extLst>
                <a:ext uri="{FF2B5EF4-FFF2-40B4-BE49-F238E27FC236}">
                  <a16:creationId xmlns:a16="http://schemas.microsoft.com/office/drawing/2014/main" id="{D61D1B29-00F1-6A22-5219-120DA558A04D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2200" y="1207"/>
              <a:ext cx="2404" cy="212"/>
            </a:xfrm>
            <a:prstGeom prst="rect">
              <a:avLst/>
            </a:prstGeom>
            <a:noFill/>
            <a:ln>
              <a:noFill/>
            </a:ln>
            <a:effectLst>
              <a:prstShdw prst="shdw17" dist="17961" dir="2700000">
                <a:srgbClr val="8E9592"/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80000"/>
                </a:lnSpc>
                <a:spcAft>
                  <a:spcPct val="0"/>
                </a:spcAft>
                <a:buClrTx/>
                <a:buSzTx/>
                <a:buNone/>
              </a:pPr>
              <a:r>
                <a:rPr lang="zh-CN" altLang="en-US" sz="2000" b="1">
                  <a:solidFill>
                    <a:srgbClr val="000000"/>
                  </a:solidFill>
                  <a:latin typeface="幼圆" pitchFamily="49" charset="-122"/>
                  <a:ea typeface="幼圆" pitchFamily="49" charset="-122"/>
                </a:rPr>
                <a:t>项目运营期的确定方法</a:t>
              </a:r>
              <a:endParaRPr lang="zh-CN" altLang="en-US" sz="2000" b="1">
                <a:solidFill>
                  <a:srgbClr val="6699FF"/>
                </a:solidFill>
                <a:latin typeface="幼圆" pitchFamily="49" charset="-122"/>
                <a:ea typeface="幼圆" pitchFamily="49" charset="-122"/>
              </a:endParaRPr>
            </a:p>
          </p:txBody>
        </p:sp>
        <p:sp>
          <p:nvSpPr>
            <p:cNvPr id="15376" name="Rectangle 51">
              <a:extLst>
                <a:ext uri="{FF2B5EF4-FFF2-40B4-BE49-F238E27FC236}">
                  <a16:creationId xmlns:a16="http://schemas.microsoft.com/office/drawing/2014/main" id="{78E5AFCA-C898-A4AD-E41A-BA12C850A68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565" y="1434"/>
              <a:ext cx="3039" cy="91"/>
            </a:xfrm>
            <a:prstGeom prst="rect">
              <a:avLst/>
            </a:prstGeom>
            <a:gradFill rotWithShape="1">
              <a:gsLst>
                <a:gs pos="0">
                  <a:srgbClr val="CCFFFF"/>
                </a:gs>
                <a:gs pos="100000">
                  <a:srgbClr val="5E7676"/>
                </a:gs>
              </a:gsLst>
              <a:lin ang="5400000" scaled="1"/>
            </a:gradFill>
            <a:ln>
              <a:noFill/>
            </a:ln>
            <a:effectLst>
              <a:prstShdw prst="shdw17" dist="17961" dir="2700000">
                <a:srgbClr val="7A9999"/>
              </a:prstShdw>
            </a:effectLst>
            <a:extLst>
              <a:ext uri="{91240B29-F687-4F45-9708-019B960494DF}">
                <a14:hiddenLine xmlns:a14="http://schemas.microsoft.com/office/drawing/2010/main" w="381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5" name="Group 52">
            <a:extLst>
              <a:ext uri="{FF2B5EF4-FFF2-40B4-BE49-F238E27FC236}">
                <a16:creationId xmlns:a16="http://schemas.microsoft.com/office/drawing/2014/main" id="{B923AD51-2FB5-D813-27BA-24A698BC5A15}"/>
              </a:ext>
            </a:extLst>
          </p:cNvPr>
          <p:cNvGrpSpPr>
            <a:grpSpLocks/>
          </p:cNvGrpSpPr>
          <p:nvPr/>
        </p:nvGrpSpPr>
        <p:grpSpPr bwMode="auto">
          <a:xfrm>
            <a:off x="2062163" y="4686957"/>
            <a:ext cx="3097212" cy="990119"/>
            <a:chOff x="203" y="2322"/>
            <a:chExt cx="1951" cy="713"/>
          </a:xfrm>
        </p:grpSpPr>
        <p:sp>
          <p:nvSpPr>
            <p:cNvPr id="15373" name="AutoShape 53">
              <a:extLst>
                <a:ext uri="{FF2B5EF4-FFF2-40B4-BE49-F238E27FC236}">
                  <a16:creationId xmlns:a16="http://schemas.microsoft.com/office/drawing/2014/main" id="{5BAC396C-7904-D7AD-0B4A-FFA76BF1B0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3" y="2625"/>
              <a:ext cx="1951" cy="199"/>
            </a:xfrm>
            <a:prstGeom prst="chevron">
              <a:avLst>
                <a:gd name="adj" fmla="val 22596"/>
              </a:avLst>
            </a:prstGeom>
            <a:solidFill>
              <a:srgbClr val="FEFEEC"/>
            </a:solidFill>
            <a:ln>
              <a:noFill/>
            </a:ln>
            <a:effectLst>
              <a:prstShdw prst="shdw17" dist="17961" dir="2700000">
                <a:srgbClr val="98988E"/>
              </a:prstShdw>
            </a:effectLst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5374" name="Rectangle 54">
              <a:extLst>
                <a:ext uri="{FF2B5EF4-FFF2-40B4-BE49-F238E27FC236}">
                  <a16:creationId xmlns:a16="http://schemas.microsoft.com/office/drawing/2014/main" id="{979937FD-6407-2F8E-2436-F53D316187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" y="2322"/>
              <a:ext cx="1361" cy="713"/>
            </a:xfrm>
            <a:prstGeom prst="rect">
              <a:avLst/>
            </a:prstGeom>
            <a:noFill/>
            <a:ln>
              <a:noFill/>
            </a:ln>
            <a:effectLst>
              <a:prstShdw prst="shdw17" dist="17961" dir="2700000">
                <a:srgbClr val="999987"/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1800" b="1">
                  <a:solidFill>
                    <a:srgbClr val="000000"/>
                  </a:solidFill>
                  <a:latin typeface="幼圆" pitchFamily="49" charset="-122"/>
                </a:rPr>
                <a:t>适用于轻工和家电产品这类新陈代谢较快的项目</a:t>
              </a:r>
              <a:endParaRPr kumimoji="0" lang="zh-CN" altLang="en-US" sz="1800">
                <a:solidFill>
                  <a:srgbClr val="000000"/>
                </a:solidFill>
                <a:latin typeface="隶书" pitchFamily="49" charset="-122"/>
              </a:endParaRPr>
            </a:p>
          </p:txBody>
        </p:sp>
      </p:grpSp>
      <p:sp>
        <p:nvSpPr>
          <p:cNvPr id="71735" name="AutoShape 55">
            <a:extLst>
              <a:ext uri="{FF2B5EF4-FFF2-40B4-BE49-F238E27FC236}">
                <a16:creationId xmlns:a16="http://schemas.microsoft.com/office/drawing/2014/main" id="{E6CAF124-72C0-C4C5-F8DC-37DD9C7A0463}"/>
              </a:ext>
            </a:extLst>
          </p:cNvPr>
          <p:cNvSpPr>
            <a:spLocks noChangeArrowheads="1"/>
          </p:cNvSpPr>
          <p:nvPr/>
        </p:nvSpPr>
        <p:spPr bwMode="gray">
          <a:xfrm>
            <a:off x="7464426" y="3284539"/>
            <a:ext cx="2333625" cy="72072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D3E6FD"/>
              </a:gs>
              <a:gs pos="100000">
                <a:srgbClr val="E6F1FE"/>
              </a:gs>
            </a:gsLst>
            <a:lin ang="5400000" scaled="1"/>
          </a:gradFill>
          <a:ln>
            <a:noFill/>
          </a:ln>
          <a:effectLst>
            <a:prstShdw prst="shdw17" dist="17961" dir="2700000">
              <a:srgbClr val="7F8A98"/>
            </a:prstShdw>
          </a:effectLst>
          <a:extLs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Aft>
                <a:spcPct val="0"/>
              </a:spcAft>
              <a:buClrTx/>
              <a:buSzTx/>
              <a:buNone/>
            </a:pPr>
            <a:r>
              <a:rPr lang="zh-CN" altLang="en-US" sz="2000">
                <a:solidFill>
                  <a:srgbClr val="000000"/>
                </a:solidFill>
              </a:rPr>
              <a:t>综合确定分析</a:t>
            </a:r>
          </a:p>
        </p:txBody>
      </p:sp>
      <p:sp>
        <p:nvSpPr>
          <p:cNvPr id="71736" name="Rectangle 56">
            <a:extLst>
              <a:ext uri="{FF2B5EF4-FFF2-40B4-BE49-F238E27FC236}">
                <a16:creationId xmlns:a16="http://schemas.microsoft.com/office/drawing/2014/main" id="{8C12D60A-CB92-8D6D-7DC3-E83B6D8E36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7289" y="1900239"/>
            <a:ext cx="32400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zh-CN" sz="2000" b="1" dirty="0">
                <a:latin typeface="幼圆" pitchFamily="49" charset="-122"/>
                <a:ea typeface="幼圆" pitchFamily="49" charset="-122"/>
              </a:rPr>
              <a:t>2.</a:t>
            </a:r>
            <a:r>
              <a:rPr lang="zh-CN" altLang="en-US" sz="2000" b="1" dirty="0">
                <a:latin typeface="幼圆" pitchFamily="49" charset="-122"/>
                <a:ea typeface="幼圆" pitchFamily="49" charset="-122"/>
              </a:rPr>
              <a:t>项目运营期的确定方法</a:t>
            </a:r>
          </a:p>
        </p:txBody>
      </p:sp>
      <p:sp>
        <p:nvSpPr>
          <p:cNvPr id="71737" name="AutoShape 57">
            <a:extLst>
              <a:ext uri="{FF2B5EF4-FFF2-40B4-BE49-F238E27FC236}">
                <a16:creationId xmlns:a16="http://schemas.microsoft.com/office/drawing/2014/main" id="{A7BA8379-167B-9123-3CC9-6E513F4C81D5}"/>
              </a:ext>
            </a:extLst>
          </p:cNvPr>
          <p:cNvSpPr>
            <a:spLocks noChangeArrowheads="1"/>
          </p:cNvSpPr>
          <p:nvPr/>
        </p:nvSpPr>
        <p:spPr bwMode="gray">
          <a:xfrm>
            <a:off x="2135189" y="3284539"/>
            <a:ext cx="2333625" cy="720725"/>
          </a:xfrm>
          <a:prstGeom prst="roundRect">
            <a:avLst>
              <a:gd name="adj" fmla="val 50000"/>
            </a:avLst>
          </a:prstGeom>
          <a:solidFill>
            <a:srgbClr val="FEFEEC"/>
          </a:solidFill>
          <a:ln>
            <a:noFill/>
          </a:ln>
          <a:effectLst>
            <a:prstShdw prst="shdw17" dist="17961" dir="2700000">
              <a:srgbClr val="98988E"/>
            </a:prstShdw>
          </a:effectLst>
          <a:extLs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spcAft>
                <a:spcPct val="0"/>
              </a:spcAft>
              <a:buClrTx/>
              <a:buSzTx/>
              <a:buNone/>
            </a:pPr>
            <a:r>
              <a:rPr lang="zh-CN" altLang="en-US" sz="2000">
                <a:solidFill>
                  <a:srgbClr val="000000"/>
                </a:solidFill>
              </a:rPr>
              <a:t>按产品的寿命</a:t>
            </a:r>
          </a:p>
          <a:p>
            <a:pPr algn="ctr" fontAlgn="base">
              <a:spcAft>
                <a:spcPct val="0"/>
              </a:spcAft>
              <a:buClrTx/>
              <a:buSzTx/>
              <a:buNone/>
            </a:pPr>
            <a:r>
              <a:rPr lang="zh-CN" altLang="en-US" sz="2000">
                <a:solidFill>
                  <a:srgbClr val="000000"/>
                </a:solidFill>
              </a:rPr>
              <a:t>周期确定</a:t>
            </a:r>
          </a:p>
        </p:txBody>
      </p: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1000"/>
                                        <p:tgtEl>
                                          <p:spTgt spid="71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6" dur="500"/>
                                        <p:tgtEl>
                                          <p:spTgt spid="71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0" dur="1000"/>
                                        <p:tgtEl>
                                          <p:spTgt spid="71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3" dur="1000"/>
                                        <p:tgtEl>
                                          <p:spTgt spid="71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25" grpId="0" animBg="1"/>
      <p:bldP spid="71735" grpId="0" animBg="1"/>
      <p:bldP spid="71736" grpId="0"/>
      <p:bldP spid="7173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灯片编号占位符 3">
            <a:extLst>
              <a:ext uri="{FF2B5EF4-FFF2-40B4-BE49-F238E27FC236}">
                <a16:creationId xmlns:a16="http://schemas.microsoft.com/office/drawing/2014/main" id="{FF0F548B-BF1F-0C29-B426-251AB299F64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7E13265A-5432-B04C-A3F5-FFC389FB0A18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13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61F0FDC9-DF15-7B9F-5205-B66BBD3C48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项目的现金流量</a:t>
            </a:r>
          </a:p>
        </p:txBody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B08ECE0B-18CE-1D1D-8111-8F92C9FB54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zh-CN" altLang="en-US"/>
              <a:t>一、项目计算期</a:t>
            </a:r>
          </a:p>
        </p:txBody>
      </p:sp>
      <p:grpSp>
        <p:nvGrpSpPr>
          <p:cNvPr id="2" name="Group 38">
            <a:extLst>
              <a:ext uri="{FF2B5EF4-FFF2-40B4-BE49-F238E27FC236}">
                <a16:creationId xmlns:a16="http://schemas.microsoft.com/office/drawing/2014/main" id="{6FDCC1B3-D349-D040-6548-84B7783D1C78}"/>
              </a:ext>
            </a:extLst>
          </p:cNvPr>
          <p:cNvGrpSpPr>
            <a:grpSpLocks/>
          </p:cNvGrpSpPr>
          <p:nvPr/>
        </p:nvGrpSpPr>
        <p:grpSpPr bwMode="auto">
          <a:xfrm>
            <a:off x="1233489" y="4621210"/>
            <a:ext cx="9107487" cy="304800"/>
            <a:chOff x="-184" y="2775"/>
            <a:chExt cx="5737" cy="192"/>
          </a:xfrm>
        </p:grpSpPr>
        <p:sp>
          <p:nvSpPr>
            <p:cNvPr id="16396" name="Rectangle 39">
              <a:extLst>
                <a:ext uri="{FF2B5EF4-FFF2-40B4-BE49-F238E27FC236}">
                  <a16:creationId xmlns:a16="http://schemas.microsoft.com/office/drawing/2014/main" id="{4D22F2E3-F2D9-0E73-66C3-52CDBB3927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84" y="2792"/>
              <a:ext cx="5737" cy="174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E1E7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397" name="Rectangle 40">
              <a:extLst>
                <a:ext uri="{FF2B5EF4-FFF2-40B4-BE49-F238E27FC236}">
                  <a16:creationId xmlns:a16="http://schemas.microsoft.com/office/drawing/2014/main" id="{B02883B4-1DB8-F09F-0B6C-38FAAB12C6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" y="2775"/>
              <a:ext cx="3498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lang="zh-CN" altLang="en-US" sz="2000" b="1" dirty="0">
                  <a:latin typeface="幼圆" pitchFamily="49" charset="-122"/>
                  <a:ea typeface="幼圆" pitchFamily="49" charset="-122"/>
                </a:rPr>
                <a:t>（</a:t>
              </a:r>
              <a:r>
                <a:rPr lang="en-US" altLang="zh-CN" sz="2000" b="1" dirty="0">
                  <a:latin typeface="幼圆" pitchFamily="49" charset="-122"/>
                  <a:ea typeface="幼圆" pitchFamily="49" charset="-122"/>
                </a:rPr>
                <a:t>2</a:t>
              </a:r>
              <a:r>
                <a:rPr lang="zh-CN" altLang="en-US" sz="2000" b="1" dirty="0">
                  <a:latin typeface="幼圆" pitchFamily="49" charset="-122"/>
                  <a:ea typeface="幼圆" pitchFamily="49" charset="-122"/>
                </a:rPr>
                <a:t>）计算期较长的项目多以年为时间单位</a:t>
              </a:r>
            </a:p>
          </p:txBody>
        </p:sp>
      </p:grpSp>
      <p:grpSp>
        <p:nvGrpSpPr>
          <p:cNvPr id="3" name="Group 41">
            <a:extLst>
              <a:ext uri="{FF2B5EF4-FFF2-40B4-BE49-F238E27FC236}">
                <a16:creationId xmlns:a16="http://schemas.microsoft.com/office/drawing/2014/main" id="{EE2A6A3B-8A6D-EA21-5B32-17F8F731C140}"/>
              </a:ext>
            </a:extLst>
          </p:cNvPr>
          <p:cNvGrpSpPr>
            <a:grpSpLocks/>
          </p:cNvGrpSpPr>
          <p:nvPr/>
        </p:nvGrpSpPr>
        <p:grpSpPr bwMode="auto">
          <a:xfrm>
            <a:off x="1544639" y="2255838"/>
            <a:ext cx="9107487" cy="792162"/>
            <a:chOff x="23" y="1773"/>
            <a:chExt cx="5737" cy="499"/>
          </a:xfrm>
        </p:grpSpPr>
        <p:sp>
          <p:nvSpPr>
            <p:cNvPr id="16394" name="Rectangle 42">
              <a:extLst>
                <a:ext uri="{FF2B5EF4-FFF2-40B4-BE49-F238E27FC236}">
                  <a16:creationId xmlns:a16="http://schemas.microsoft.com/office/drawing/2014/main" id="{E92AE33F-0F86-1168-DA7D-3E170FFD5E1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" y="1773"/>
              <a:ext cx="5737" cy="499"/>
            </a:xfrm>
            <a:prstGeom prst="rect">
              <a:avLst/>
            </a:prstGeom>
            <a:gradFill rotWithShape="1">
              <a:gsLst>
                <a:gs pos="0">
                  <a:srgbClr val="FFFFF7"/>
                </a:gs>
                <a:gs pos="100000">
                  <a:srgbClr val="DBE6E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381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395" name="Rectangle 43">
              <a:extLst>
                <a:ext uri="{FF2B5EF4-FFF2-40B4-BE49-F238E27FC236}">
                  <a16:creationId xmlns:a16="http://schemas.microsoft.com/office/drawing/2014/main" id="{5BEE0826-DC62-EEEF-CD99-CD21ACCA9FF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67" y="1909"/>
              <a:ext cx="358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lang="zh-CN" altLang="en-US" sz="2000" b="1" dirty="0">
                  <a:latin typeface="幼圆" pitchFamily="49" charset="-122"/>
                  <a:ea typeface="幼圆" pitchFamily="49" charset="-122"/>
                </a:rPr>
                <a:t>（</a:t>
              </a:r>
              <a:r>
                <a:rPr lang="en-US" altLang="zh-CN" sz="2000" b="1" dirty="0">
                  <a:latin typeface="幼圆" pitchFamily="49" charset="-122"/>
                  <a:ea typeface="幼圆" pitchFamily="49" charset="-122"/>
                </a:rPr>
                <a:t>1</a:t>
              </a:r>
              <a:r>
                <a:rPr lang="zh-CN" altLang="en-US" sz="2000" b="1" dirty="0">
                  <a:latin typeface="幼圆" pitchFamily="49" charset="-122"/>
                  <a:ea typeface="幼圆" pitchFamily="49" charset="-122"/>
                </a:rPr>
                <a:t>）项目计算期不宜定的太长</a:t>
              </a:r>
            </a:p>
          </p:txBody>
        </p:sp>
      </p:grpSp>
      <p:sp>
        <p:nvSpPr>
          <p:cNvPr id="72748" name="Text Box 44">
            <a:extLst>
              <a:ext uri="{FF2B5EF4-FFF2-40B4-BE49-F238E27FC236}">
                <a16:creationId xmlns:a16="http://schemas.microsoft.com/office/drawing/2014/main" id="{1BA03E29-42A3-DD64-7B50-E08F4D094C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3775" y="1808164"/>
            <a:ext cx="57610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zh-CN" sz="2000" b="1" dirty="0">
                <a:latin typeface="幼圆" pitchFamily="49" charset="-122"/>
                <a:ea typeface="幼圆" pitchFamily="49" charset="-122"/>
              </a:rPr>
              <a:t>3.</a:t>
            </a:r>
            <a:r>
              <a:rPr lang="zh-CN" altLang="en-US" sz="2000" b="1" dirty="0">
                <a:latin typeface="幼圆" pitchFamily="49" charset="-122"/>
                <a:ea typeface="幼圆" pitchFamily="49" charset="-122"/>
              </a:rPr>
              <a:t>确定项目计算期时应注意的问题</a:t>
            </a:r>
            <a:endParaRPr lang="zh-CN" altLang="en-US" sz="1800" b="1" dirty="0"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72749" name="Text Box 45">
            <a:extLst>
              <a:ext uri="{FF2B5EF4-FFF2-40B4-BE49-F238E27FC236}">
                <a16:creationId xmlns:a16="http://schemas.microsoft.com/office/drawing/2014/main" id="{93BE9CA6-6F18-4BC0-A006-A4B572F9BCAE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624139" y="3243264"/>
            <a:ext cx="7704137" cy="91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just"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None/>
            </a:pPr>
            <a:r>
              <a:rPr lang="zh-CN" altLang="en-US" sz="1800" b="1" dirty="0">
                <a:solidFill>
                  <a:srgbClr val="000000"/>
                </a:solidFill>
                <a:latin typeface="幼圆" pitchFamily="49" charset="-122"/>
                <a:ea typeface="幼圆" pitchFamily="49" charset="-122"/>
              </a:rPr>
              <a:t>一是因为按照现金流量折现的方法，把后期的净收益折为现值的数值相对较小，很难对财务分析结论产生决定性的影响；二是由于时间较长，预测数据的精确度会下降。</a:t>
            </a:r>
          </a:p>
        </p:txBody>
      </p:sp>
      <p:sp>
        <p:nvSpPr>
          <p:cNvPr id="72750" name="Text Box 46">
            <a:extLst>
              <a:ext uri="{FF2B5EF4-FFF2-40B4-BE49-F238E27FC236}">
                <a16:creationId xmlns:a16="http://schemas.microsoft.com/office/drawing/2014/main" id="{F3FFBE59-3E98-3869-442F-1CB66A647FC2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636839" y="5364164"/>
            <a:ext cx="7704137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just" eaLnBrk="0" fontAlgn="base" hangingPunct="0">
              <a:spcBef>
                <a:spcPct val="50000"/>
              </a:spcBef>
              <a:spcAft>
                <a:spcPct val="0"/>
              </a:spcAft>
              <a:buClrTx/>
              <a:buSzTx/>
              <a:buNone/>
            </a:pPr>
            <a:r>
              <a:rPr lang="zh-CN" altLang="en-US" sz="1800" b="1" dirty="0">
                <a:solidFill>
                  <a:srgbClr val="000000"/>
                </a:solidFill>
                <a:latin typeface="幼圆" pitchFamily="49" charset="-122"/>
                <a:ea typeface="幼圆" pitchFamily="49" charset="-122"/>
              </a:rPr>
              <a:t>对于计算期较短的行业项目，如油田钻井开发项目、高科技产业项目等，由于在较短的时间间隔内现金流量水平有较大变化，这类项目不宜用</a:t>
            </a:r>
            <a:r>
              <a:rPr lang="zh-CN" altLang="en-US" sz="1800" b="1" dirty="0">
                <a:solidFill>
                  <a:srgbClr val="000000"/>
                </a:solidFill>
                <a:latin typeface="Arial" panose="020B0604020202020204" pitchFamily="34" charset="0"/>
                <a:ea typeface="幼圆" pitchFamily="49" charset="-122"/>
              </a:rPr>
              <a:t>“</a:t>
            </a:r>
            <a:r>
              <a:rPr lang="zh-CN" altLang="en-US" sz="1800" b="1" dirty="0">
                <a:solidFill>
                  <a:srgbClr val="000000"/>
                </a:solidFill>
                <a:latin typeface="幼圆" pitchFamily="49" charset="-122"/>
                <a:ea typeface="幼圆" pitchFamily="49" charset="-122"/>
              </a:rPr>
              <a:t>年</a:t>
            </a:r>
            <a:r>
              <a:rPr lang="zh-CN" altLang="en-US" sz="1800" b="1" dirty="0">
                <a:solidFill>
                  <a:srgbClr val="000000"/>
                </a:solidFill>
                <a:latin typeface="Arial" panose="020B0604020202020204" pitchFamily="34" charset="0"/>
                <a:ea typeface="幼圆" pitchFamily="49" charset="-122"/>
              </a:rPr>
              <a:t>”</a:t>
            </a:r>
            <a:r>
              <a:rPr lang="zh-CN" altLang="en-US" sz="1800" b="1" dirty="0">
                <a:solidFill>
                  <a:srgbClr val="000000"/>
                </a:solidFill>
                <a:latin typeface="幼圆" pitchFamily="49" charset="-122"/>
                <a:ea typeface="幼圆" pitchFamily="49" charset="-122"/>
              </a:rPr>
              <a:t>做现金流量的时间单位，可根据项目的具体情况选择合适的计算现金流量的时间单位。</a:t>
            </a:r>
          </a:p>
        </p:txBody>
      </p: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72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1000"/>
                                        <p:tgtEl>
                                          <p:spTgt spid="72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" dur="1000"/>
                                        <p:tgtEl>
                                          <p:spTgt spid="72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48" grpId="0"/>
      <p:bldP spid="72749" grpId="0"/>
      <p:bldP spid="7275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灯片编号占位符 3">
            <a:extLst>
              <a:ext uri="{FF2B5EF4-FFF2-40B4-BE49-F238E27FC236}">
                <a16:creationId xmlns:a16="http://schemas.microsoft.com/office/drawing/2014/main" id="{19DDCA22-2A4B-150A-D8FA-13AB4332223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F5D1562D-B05A-A44C-9D06-8F97A2679F8F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14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E5308AFE-521E-3010-9B3D-C0AAA8306C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项目的现金流量</a:t>
            </a:r>
          </a:p>
        </p:txBody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5C7A967-034F-227F-0962-E86FF792C7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zh-CN" altLang="en-US" dirty="0"/>
              <a:t>二、项目现金流量的基本构成要素</a:t>
            </a:r>
          </a:p>
        </p:txBody>
      </p:sp>
      <p:grpSp>
        <p:nvGrpSpPr>
          <p:cNvPr id="2" name="Group 31">
            <a:extLst>
              <a:ext uri="{FF2B5EF4-FFF2-40B4-BE49-F238E27FC236}">
                <a16:creationId xmlns:a16="http://schemas.microsoft.com/office/drawing/2014/main" id="{D91E9B87-70B4-0DFF-C3F3-8406EF9A8607}"/>
              </a:ext>
            </a:extLst>
          </p:cNvPr>
          <p:cNvGrpSpPr>
            <a:grpSpLocks/>
          </p:cNvGrpSpPr>
          <p:nvPr/>
        </p:nvGrpSpPr>
        <p:grpSpPr bwMode="auto">
          <a:xfrm>
            <a:off x="1992314" y="2321188"/>
            <a:ext cx="8351837" cy="396577"/>
            <a:chOff x="529" y="1625"/>
            <a:chExt cx="5057" cy="437"/>
          </a:xfrm>
        </p:grpSpPr>
        <p:sp>
          <p:nvSpPr>
            <p:cNvPr id="17429" name="Freeform 32">
              <a:extLst>
                <a:ext uri="{FF2B5EF4-FFF2-40B4-BE49-F238E27FC236}">
                  <a16:creationId xmlns:a16="http://schemas.microsoft.com/office/drawing/2014/main" id="{48D244F8-DEA9-DAA7-1FE3-77EB8A2B6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" y="1639"/>
              <a:ext cx="5057" cy="407"/>
            </a:xfrm>
            <a:custGeom>
              <a:avLst/>
              <a:gdLst>
                <a:gd name="T0" fmla="*/ 0 w 4211"/>
                <a:gd name="T1" fmla="*/ 0 h 600"/>
                <a:gd name="T2" fmla="*/ 185 w 4211"/>
                <a:gd name="T3" fmla="*/ 330 h 600"/>
                <a:gd name="T4" fmla="*/ 0 w 4211"/>
                <a:gd name="T5" fmla="*/ 635 h 600"/>
                <a:gd name="T6" fmla="*/ 5057 w 4211"/>
                <a:gd name="T7" fmla="*/ 635 h 600"/>
                <a:gd name="T8" fmla="*/ 5057 w 4211"/>
                <a:gd name="T9" fmla="*/ 0 h 600"/>
                <a:gd name="T10" fmla="*/ 0 w 4211"/>
                <a:gd name="T11" fmla="*/ 0 h 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211"/>
                <a:gd name="T19" fmla="*/ 0 h 600"/>
                <a:gd name="T20" fmla="*/ 4211 w 4211"/>
                <a:gd name="T21" fmla="*/ 600 h 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211" h="600">
                  <a:moveTo>
                    <a:pt x="0" y="0"/>
                  </a:moveTo>
                  <a:lnTo>
                    <a:pt x="154" y="312"/>
                  </a:lnTo>
                  <a:lnTo>
                    <a:pt x="0" y="600"/>
                  </a:lnTo>
                  <a:lnTo>
                    <a:pt x="4211" y="600"/>
                  </a:lnTo>
                  <a:lnTo>
                    <a:pt x="4211" y="0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D1F4FB"/>
                </a:gs>
                <a:gs pos="100000">
                  <a:srgbClr val="BFCCD3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30" name="Text Box 33">
              <a:extLst>
                <a:ext uri="{FF2B5EF4-FFF2-40B4-BE49-F238E27FC236}">
                  <a16:creationId xmlns:a16="http://schemas.microsoft.com/office/drawing/2014/main" id="{1988BB83-D0EC-86D2-F53D-382FFBD2E0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8" y="1625"/>
              <a:ext cx="4830" cy="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Aft>
                  <a:spcPct val="0"/>
                </a:spcAft>
                <a:buClrTx/>
                <a:buSzTx/>
                <a:buNone/>
              </a:pPr>
              <a:r>
                <a:rPr lang="en-US" altLang="zh-CN" sz="2000">
                  <a:solidFill>
                    <a:srgbClr val="000000"/>
                  </a:solidFill>
                </a:rPr>
                <a:t>CI</a:t>
              </a:r>
              <a:r>
                <a:rPr lang="zh-CN" altLang="en-US" sz="2000">
                  <a:solidFill>
                    <a:srgbClr val="000000"/>
                  </a:solidFill>
                </a:rPr>
                <a:t>－</a:t>
              </a:r>
              <a:r>
                <a:rPr lang="en-US" altLang="zh-CN" sz="2000">
                  <a:solidFill>
                    <a:srgbClr val="000000"/>
                  </a:solidFill>
                </a:rPr>
                <a:t>CO = </a:t>
              </a:r>
              <a:r>
                <a:rPr lang="zh-CN" altLang="en-US" sz="2000">
                  <a:solidFill>
                    <a:srgbClr val="000000"/>
                  </a:solidFill>
                </a:rPr>
                <a:t>－建设投资</a:t>
              </a:r>
              <a:r>
                <a:rPr lang="zh-CN" altLang="en-US" sz="2000">
                  <a:solidFill>
                    <a:srgbClr val="000000"/>
                  </a:solidFill>
                  <a:latin typeface="Arial" panose="020B0604020202020204" pitchFamily="34" charset="0"/>
                </a:rPr>
                <a:t>－流动资金投入</a:t>
              </a:r>
            </a:p>
          </p:txBody>
        </p:sp>
      </p:grpSp>
      <p:grpSp>
        <p:nvGrpSpPr>
          <p:cNvPr id="3" name="Group 34">
            <a:extLst>
              <a:ext uri="{FF2B5EF4-FFF2-40B4-BE49-F238E27FC236}">
                <a16:creationId xmlns:a16="http://schemas.microsoft.com/office/drawing/2014/main" id="{FD807ECD-BCA9-3829-5A02-C6950BB51107}"/>
              </a:ext>
            </a:extLst>
          </p:cNvPr>
          <p:cNvGrpSpPr>
            <a:grpSpLocks/>
          </p:cNvGrpSpPr>
          <p:nvPr/>
        </p:nvGrpSpPr>
        <p:grpSpPr bwMode="auto">
          <a:xfrm>
            <a:off x="1992314" y="3390901"/>
            <a:ext cx="8402637" cy="1724026"/>
            <a:chOff x="295" y="1984"/>
            <a:chExt cx="5293" cy="1086"/>
          </a:xfrm>
        </p:grpSpPr>
        <p:sp>
          <p:nvSpPr>
            <p:cNvPr id="17427" name="Freeform 35">
              <a:extLst>
                <a:ext uri="{FF2B5EF4-FFF2-40B4-BE49-F238E27FC236}">
                  <a16:creationId xmlns:a16="http://schemas.microsoft.com/office/drawing/2014/main" id="{694784CB-689A-2E9A-4B3D-FCA768399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" y="2417"/>
              <a:ext cx="5261" cy="233"/>
            </a:xfrm>
            <a:custGeom>
              <a:avLst/>
              <a:gdLst>
                <a:gd name="T0" fmla="*/ 0 w 4211"/>
                <a:gd name="T1" fmla="*/ 0 h 600"/>
                <a:gd name="T2" fmla="*/ 192 w 4211"/>
                <a:gd name="T3" fmla="*/ 600 h 600"/>
                <a:gd name="T4" fmla="*/ 0 w 4211"/>
                <a:gd name="T5" fmla="*/ 1154 h 600"/>
                <a:gd name="T6" fmla="*/ 5261 w 4211"/>
                <a:gd name="T7" fmla="*/ 1154 h 600"/>
                <a:gd name="T8" fmla="*/ 5261 w 4211"/>
                <a:gd name="T9" fmla="*/ 0 h 600"/>
                <a:gd name="T10" fmla="*/ 0 w 4211"/>
                <a:gd name="T11" fmla="*/ 0 h 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211"/>
                <a:gd name="T19" fmla="*/ 0 h 600"/>
                <a:gd name="T20" fmla="*/ 4211 w 4211"/>
                <a:gd name="T21" fmla="*/ 600 h 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211" h="600">
                  <a:moveTo>
                    <a:pt x="0" y="0"/>
                  </a:moveTo>
                  <a:lnTo>
                    <a:pt x="154" y="312"/>
                  </a:lnTo>
                  <a:lnTo>
                    <a:pt x="0" y="600"/>
                  </a:lnTo>
                  <a:lnTo>
                    <a:pt x="4211" y="600"/>
                  </a:lnTo>
                  <a:lnTo>
                    <a:pt x="4211" y="0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D1F4FB"/>
                </a:gs>
                <a:gs pos="100000">
                  <a:srgbClr val="BFCCD3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28" name="Text Box 36">
              <a:extLst>
                <a:ext uri="{FF2B5EF4-FFF2-40B4-BE49-F238E27FC236}">
                  <a16:creationId xmlns:a16="http://schemas.microsoft.com/office/drawing/2014/main" id="{643AB92D-0650-672B-D90F-7EDBD6A01F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5" y="1984"/>
              <a:ext cx="5073" cy="1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tabLst>
                  <a:tab pos="901700" algn="l"/>
                  <a:tab pos="990600" algn="l"/>
                </a:tabLst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tabLst>
                  <a:tab pos="901700" algn="l"/>
                  <a:tab pos="990600" algn="l"/>
                </a:tabLst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tabLst>
                  <a:tab pos="901700" algn="l"/>
                  <a:tab pos="990600" algn="l"/>
                </a:tabLs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tabLst>
                  <a:tab pos="901700" algn="l"/>
                  <a:tab pos="9906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tabLst>
                  <a:tab pos="901700" algn="l"/>
                  <a:tab pos="9906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901700" algn="l"/>
                  <a:tab pos="9906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901700" algn="l"/>
                  <a:tab pos="9906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901700" algn="l"/>
                  <a:tab pos="9906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901700" algn="l"/>
                  <a:tab pos="9906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90000"/>
                </a:lnSpc>
                <a:spcAft>
                  <a:spcPct val="0"/>
                </a:spcAft>
                <a:buClrTx/>
                <a:buSzTx/>
                <a:buNone/>
              </a:pPr>
              <a:r>
                <a:rPr lang="en-US" altLang="zh-CN" sz="2000">
                  <a:solidFill>
                    <a:srgbClr val="000000"/>
                  </a:solidFill>
                </a:rPr>
                <a:t>CI</a:t>
              </a:r>
              <a:r>
                <a:rPr lang="zh-CN" altLang="en-US" sz="2000">
                  <a:solidFill>
                    <a:srgbClr val="000000"/>
                  </a:solidFill>
                </a:rPr>
                <a:t>－</a:t>
              </a:r>
              <a:r>
                <a:rPr lang="en-US" altLang="zh-CN" sz="2000">
                  <a:solidFill>
                    <a:srgbClr val="000000"/>
                  </a:solidFill>
                </a:rPr>
                <a:t>CO = </a:t>
              </a:r>
              <a:r>
                <a:rPr lang="zh-CN" altLang="en-US" sz="2000">
                  <a:solidFill>
                    <a:srgbClr val="000000"/>
                  </a:solidFill>
                </a:rPr>
                <a:t>营业收入</a:t>
              </a:r>
              <a:r>
                <a:rPr lang="zh-CN" altLang="en-US" sz="2000">
                  <a:solidFill>
                    <a:srgbClr val="000000"/>
                  </a:solidFill>
                  <a:latin typeface="Arial" panose="020B0604020202020204" pitchFamily="34" charset="0"/>
                </a:rPr>
                <a:t>－经营成本－营业税金及附加－所得税</a:t>
              </a:r>
            </a:p>
            <a:p>
              <a:pPr algn="ctr" fontAlgn="base">
                <a:lnSpc>
                  <a:spcPct val="90000"/>
                </a:lnSpc>
                <a:spcAft>
                  <a:spcPct val="0"/>
                </a:spcAft>
                <a:buClrTx/>
                <a:buSzTx/>
                <a:buNone/>
              </a:pPr>
              <a:r>
                <a:rPr lang="zh-CN" altLang="en-US" sz="2000">
                  <a:solidFill>
                    <a:srgbClr val="000000"/>
                  </a:solidFill>
                  <a:latin typeface="Arial" panose="020B0604020202020204" pitchFamily="34" charset="0"/>
                </a:rPr>
                <a:t>            </a:t>
              </a:r>
              <a:r>
                <a:rPr lang="en-US" altLang="zh-CN" sz="2000">
                  <a:solidFill>
                    <a:srgbClr val="000000"/>
                  </a:solidFill>
                </a:rPr>
                <a:t>= </a:t>
              </a:r>
              <a:r>
                <a:rPr lang="zh-CN" altLang="en-US" sz="2000">
                  <a:solidFill>
                    <a:srgbClr val="000000"/>
                  </a:solidFill>
                  <a:latin typeface="Arial" panose="020B0604020202020204" pitchFamily="34" charset="0"/>
                </a:rPr>
                <a:t>营业收入－经营成本－折旧－营业税金及附加－所得税</a:t>
              </a:r>
              <a:r>
                <a:rPr lang="en-US" altLang="zh-CN" sz="2000">
                  <a:solidFill>
                    <a:srgbClr val="000000"/>
                  </a:solidFill>
                </a:rPr>
                <a:t>+</a:t>
              </a:r>
              <a:r>
                <a:rPr lang="zh-CN" altLang="en-US" sz="2000">
                  <a:solidFill>
                    <a:srgbClr val="000000"/>
                  </a:solidFill>
                  <a:latin typeface="Arial" panose="020B0604020202020204" pitchFamily="34" charset="0"/>
                </a:rPr>
                <a:t>折旧</a:t>
              </a:r>
            </a:p>
            <a:p>
              <a:pPr fontAlgn="base">
                <a:lnSpc>
                  <a:spcPct val="90000"/>
                </a:lnSpc>
                <a:spcAft>
                  <a:spcPct val="0"/>
                </a:spcAft>
                <a:buClrTx/>
                <a:buSzTx/>
                <a:buNone/>
              </a:pPr>
              <a:r>
                <a:rPr lang="zh-CN" altLang="en-US" sz="2000">
                  <a:solidFill>
                    <a:srgbClr val="000000"/>
                  </a:solidFill>
                </a:rPr>
                <a:t>              </a:t>
              </a:r>
              <a:r>
                <a:rPr lang="en-US" altLang="zh-CN" sz="2000">
                  <a:solidFill>
                    <a:srgbClr val="000000"/>
                  </a:solidFill>
                </a:rPr>
                <a:t>= </a:t>
              </a:r>
              <a:r>
                <a:rPr lang="zh-CN" altLang="en-US" sz="2000">
                  <a:solidFill>
                    <a:srgbClr val="000000"/>
                  </a:solidFill>
                </a:rPr>
                <a:t>营业收入</a:t>
              </a:r>
              <a:r>
                <a:rPr lang="zh-CN" altLang="en-US" sz="2000">
                  <a:solidFill>
                    <a:srgbClr val="000000"/>
                  </a:solidFill>
                  <a:latin typeface="隶书" pitchFamily="49" charset="-122"/>
                </a:rPr>
                <a:t>－总成本费用</a:t>
              </a:r>
              <a:r>
                <a:rPr lang="zh-CN" altLang="en-US" sz="2000">
                  <a:solidFill>
                    <a:srgbClr val="000000"/>
                  </a:solidFill>
                  <a:latin typeface="Arial" panose="020B0604020202020204" pitchFamily="34" charset="0"/>
                </a:rPr>
                <a:t>－营业税金及附加－所得税</a:t>
              </a:r>
              <a:r>
                <a:rPr lang="en-US" altLang="zh-CN" sz="2000">
                  <a:solidFill>
                    <a:srgbClr val="000000"/>
                  </a:solidFill>
                </a:rPr>
                <a:t>+</a:t>
              </a:r>
              <a:r>
                <a:rPr lang="zh-CN" altLang="en-US" sz="2000">
                  <a:solidFill>
                    <a:srgbClr val="000000"/>
                  </a:solidFill>
                  <a:latin typeface="Arial" panose="020B0604020202020204" pitchFamily="34" charset="0"/>
                </a:rPr>
                <a:t>折旧</a:t>
              </a:r>
            </a:p>
            <a:p>
              <a:pPr fontAlgn="base">
                <a:lnSpc>
                  <a:spcPct val="90000"/>
                </a:lnSpc>
                <a:spcAft>
                  <a:spcPct val="0"/>
                </a:spcAft>
                <a:buClrTx/>
                <a:buSzTx/>
                <a:buNone/>
              </a:pPr>
              <a:r>
                <a:rPr lang="zh-CN" altLang="en-US" sz="2000">
                  <a:solidFill>
                    <a:srgbClr val="000000"/>
                  </a:solidFill>
                </a:rPr>
                <a:t>              </a:t>
              </a:r>
              <a:r>
                <a:rPr lang="en-US" altLang="zh-CN" sz="2000">
                  <a:solidFill>
                    <a:srgbClr val="000000"/>
                  </a:solidFill>
                </a:rPr>
                <a:t>= </a:t>
              </a:r>
              <a:r>
                <a:rPr lang="zh-CN" altLang="en-US" sz="2000">
                  <a:solidFill>
                    <a:srgbClr val="000000"/>
                  </a:solidFill>
                </a:rPr>
                <a:t>利润总额－</a:t>
              </a:r>
              <a:r>
                <a:rPr lang="zh-CN" altLang="en-US" sz="2000">
                  <a:solidFill>
                    <a:srgbClr val="000000"/>
                  </a:solidFill>
                  <a:latin typeface="Arial" panose="020B0604020202020204" pitchFamily="34" charset="0"/>
                </a:rPr>
                <a:t>所得税 </a:t>
              </a:r>
              <a:r>
                <a:rPr lang="en-US" altLang="zh-CN" sz="2000">
                  <a:solidFill>
                    <a:srgbClr val="000000"/>
                  </a:solidFill>
                </a:rPr>
                <a:t>+ </a:t>
              </a:r>
              <a:r>
                <a:rPr lang="zh-CN" altLang="en-US" sz="2000">
                  <a:solidFill>
                    <a:srgbClr val="000000"/>
                  </a:solidFill>
                </a:rPr>
                <a:t>折旧</a:t>
              </a:r>
            </a:p>
            <a:p>
              <a:pPr fontAlgn="base">
                <a:lnSpc>
                  <a:spcPct val="90000"/>
                </a:lnSpc>
                <a:spcAft>
                  <a:spcPct val="0"/>
                </a:spcAft>
                <a:buClrTx/>
                <a:buSzTx/>
                <a:buNone/>
              </a:pPr>
              <a:r>
                <a:rPr lang="zh-CN" altLang="en-US" sz="2000">
                  <a:solidFill>
                    <a:srgbClr val="000000"/>
                  </a:solidFill>
                </a:rPr>
                <a:t>              </a:t>
              </a:r>
              <a:r>
                <a:rPr lang="en-US" altLang="zh-CN" sz="2000">
                  <a:solidFill>
                    <a:srgbClr val="000000"/>
                  </a:solidFill>
                </a:rPr>
                <a:t>= </a:t>
              </a:r>
              <a:r>
                <a:rPr lang="zh-CN" altLang="en-US" sz="2000">
                  <a:solidFill>
                    <a:srgbClr val="000000"/>
                  </a:solidFill>
                </a:rPr>
                <a:t>税后利润</a:t>
              </a:r>
              <a:r>
                <a:rPr lang="en-US" altLang="zh-CN" sz="2000">
                  <a:solidFill>
                    <a:srgbClr val="000000"/>
                  </a:solidFill>
                </a:rPr>
                <a:t>+ </a:t>
              </a:r>
              <a:r>
                <a:rPr lang="zh-CN" altLang="en-US" sz="2000">
                  <a:solidFill>
                    <a:srgbClr val="000000"/>
                  </a:solidFill>
                </a:rPr>
                <a:t>折旧</a:t>
              </a:r>
            </a:p>
          </p:txBody>
        </p:sp>
      </p:grpSp>
      <p:grpSp>
        <p:nvGrpSpPr>
          <p:cNvPr id="4" name="Group 37">
            <a:extLst>
              <a:ext uri="{FF2B5EF4-FFF2-40B4-BE49-F238E27FC236}">
                <a16:creationId xmlns:a16="http://schemas.microsoft.com/office/drawing/2014/main" id="{1BF2306A-D203-020D-46A8-3F79F863C534}"/>
              </a:ext>
            </a:extLst>
          </p:cNvPr>
          <p:cNvGrpSpPr>
            <a:grpSpLocks/>
          </p:cNvGrpSpPr>
          <p:nvPr/>
        </p:nvGrpSpPr>
        <p:grpSpPr bwMode="auto">
          <a:xfrm>
            <a:off x="2351089" y="1746249"/>
            <a:ext cx="4116387" cy="522288"/>
            <a:chOff x="521" y="1316"/>
            <a:chExt cx="2593" cy="329"/>
          </a:xfrm>
        </p:grpSpPr>
        <p:sp>
          <p:nvSpPr>
            <p:cNvPr id="17425" name="Rectangle 38">
              <a:extLst>
                <a:ext uri="{FF2B5EF4-FFF2-40B4-BE49-F238E27FC236}">
                  <a16:creationId xmlns:a16="http://schemas.microsoft.com/office/drawing/2014/main" id="{AFE5D904-DADA-FEA7-0765-C5F05A86E2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" y="1344"/>
              <a:ext cx="240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Aft>
                  <a:spcPct val="0"/>
                </a:spcAft>
                <a:buClrTx/>
                <a:buSzTx/>
                <a:buNone/>
              </a:pPr>
              <a:r>
                <a:rPr lang="zh-CN" altLang="en-US" sz="1800" b="1">
                  <a:solidFill>
                    <a:srgbClr val="000000"/>
                  </a:solidFill>
                  <a:latin typeface="幼圆" pitchFamily="49" charset="-122"/>
                  <a:ea typeface="幼圆" pitchFamily="49" charset="-122"/>
                </a:rPr>
                <a:t>建设期现金流量的确定</a:t>
              </a:r>
            </a:p>
          </p:txBody>
        </p:sp>
        <p:sp>
          <p:nvSpPr>
            <p:cNvPr id="17426" name="AutoShape 39">
              <a:extLst>
                <a:ext uri="{FF2B5EF4-FFF2-40B4-BE49-F238E27FC236}">
                  <a16:creationId xmlns:a16="http://schemas.microsoft.com/office/drawing/2014/main" id="{AF7E04B4-5F31-030F-FE42-EFF21E6B3D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" y="1316"/>
              <a:ext cx="182" cy="329"/>
            </a:xfrm>
            <a:custGeom>
              <a:avLst/>
              <a:gdLst>
                <a:gd name="T0" fmla="*/ 1 w 21600"/>
                <a:gd name="T1" fmla="*/ 0 h 21600"/>
                <a:gd name="T2" fmla="*/ 0 w 21600"/>
                <a:gd name="T3" fmla="*/ 0 h 21600"/>
                <a:gd name="T4" fmla="*/ 0 w 21600"/>
                <a:gd name="T5" fmla="*/ 1 h 21600"/>
                <a:gd name="T6" fmla="*/ 0 w 21600"/>
                <a:gd name="T7" fmla="*/ 1 h 21600"/>
                <a:gd name="T8" fmla="*/ 1 w 21600"/>
                <a:gd name="T9" fmla="*/ 2 h 21600"/>
                <a:gd name="T10" fmla="*/ 1 w 21600"/>
                <a:gd name="T11" fmla="*/ 1 h 21600"/>
                <a:gd name="T12" fmla="*/ 2 w 21600"/>
                <a:gd name="T13" fmla="*/ 1 h 21600"/>
                <a:gd name="T14" fmla="*/ 1 w 2160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3204 w 21600"/>
                <a:gd name="T25" fmla="*/ 3222 h 21600"/>
                <a:gd name="T26" fmla="*/ 18396 w 21600"/>
                <a:gd name="T27" fmla="*/ 18378 h 216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rgbClr val="D1F4FB"/>
                </a:gs>
                <a:gs pos="100000">
                  <a:srgbClr val="BFCCD3"/>
                </a:gs>
              </a:gsLst>
              <a:lin ang="5400000" scaled="1"/>
            </a:gradFill>
            <a:ln>
              <a:noFill/>
            </a:ln>
            <a:effectLst>
              <a:prstShdw prst="shdw17" dist="17961" dir="2700000">
                <a:srgbClr val="7D9297"/>
              </a:prst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5" name="Group 40">
            <a:extLst>
              <a:ext uri="{FF2B5EF4-FFF2-40B4-BE49-F238E27FC236}">
                <a16:creationId xmlns:a16="http://schemas.microsoft.com/office/drawing/2014/main" id="{DA991A67-ED57-F2CA-5CD9-F9CACE8C6E63}"/>
              </a:ext>
            </a:extLst>
          </p:cNvPr>
          <p:cNvGrpSpPr>
            <a:grpSpLocks/>
          </p:cNvGrpSpPr>
          <p:nvPr/>
        </p:nvGrpSpPr>
        <p:grpSpPr bwMode="auto">
          <a:xfrm>
            <a:off x="2351088" y="2824161"/>
            <a:ext cx="6697662" cy="522288"/>
            <a:chOff x="521" y="2267"/>
            <a:chExt cx="4219" cy="329"/>
          </a:xfrm>
        </p:grpSpPr>
        <p:sp>
          <p:nvSpPr>
            <p:cNvPr id="17423" name="Rectangle 41">
              <a:extLst>
                <a:ext uri="{FF2B5EF4-FFF2-40B4-BE49-F238E27FC236}">
                  <a16:creationId xmlns:a16="http://schemas.microsoft.com/office/drawing/2014/main" id="{AD055D3F-2D7A-0C1D-8886-51C5DAB07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" y="2296"/>
              <a:ext cx="403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Aft>
                  <a:spcPct val="0"/>
                </a:spcAft>
                <a:buClrTx/>
                <a:buSzTx/>
                <a:buNone/>
              </a:pPr>
              <a:r>
                <a:rPr lang="zh-CN" altLang="en-US" sz="1800" b="1">
                  <a:solidFill>
                    <a:srgbClr val="000000"/>
                  </a:solidFill>
                  <a:latin typeface="幼圆" pitchFamily="49" charset="-122"/>
                  <a:ea typeface="幼圆" pitchFamily="49" charset="-122"/>
                </a:rPr>
                <a:t>运营期现金流量的确定</a:t>
              </a:r>
            </a:p>
          </p:txBody>
        </p:sp>
        <p:sp>
          <p:nvSpPr>
            <p:cNvPr id="17424" name="AutoShape 42">
              <a:extLst>
                <a:ext uri="{FF2B5EF4-FFF2-40B4-BE49-F238E27FC236}">
                  <a16:creationId xmlns:a16="http://schemas.microsoft.com/office/drawing/2014/main" id="{50A0B20B-8101-5827-2D7A-615555322C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" y="2267"/>
              <a:ext cx="182" cy="329"/>
            </a:xfrm>
            <a:custGeom>
              <a:avLst/>
              <a:gdLst>
                <a:gd name="T0" fmla="*/ 1 w 21600"/>
                <a:gd name="T1" fmla="*/ 0 h 21600"/>
                <a:gd name="T2" fmla="*/ 0 w 21600"/>
                <a:gd name="T3" fmla="*/ 0 h 21600"/>
                <a:gd name="T4" fmla="*/ 0 w 21600"/>
                <a:gd name="T5" fmla="*/ 1 h 21600"/>
                <a:gd name="T6" fmla="*/ 0 w 21600"/>
                <a:gd name="T7" fmla="*/ 1 h 21600"/>
                <a:gd name="T8" fmla="*/ 1 w 21600"/>
                <a:gd name="T9" fmla="*/ 2 h 21600"/>
                <a:gd name="T10" fmla="*/ 1 w 21600"/>
                <a:gd name="T11" fmla="*/ 1 h 21600"/>
                <a:gd name="T12" fmla="*/ 2 w 21600"/>
                <a:gd name="T13" fmla="*/ 1 h 21600"/>
                <a:gd name="T14" fmla="*/ 1 w 2160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3204 w 21600"/>
                <a:gd name="T25" fmla="*/ 3222 h 21600"/>
                <a:gd name="T26" fmla="*/ 18396 w 21600"/>
                <a:gd name="T27" fmla="*/ 18378 h 216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rgbClr val="D1F4FB"/>
                </a:gs>
                <a:gs pos="100000">
                  <a:srgbClr val="BFCCD3"/>
                </a:gs>
              </a:gsLst>
              <a:lin ang="5400000" scaled="1"/>
            </a:gradFill>
            <a:ln>
              <a:noFill/>
            </a:ln>
            <a:effectLst>
              <a:prstShdw prst="shdw17" dist="17961" dir="2700000">
                <a:srgbClr val="7D9297"/>
              </a:prst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" name="Group 43">
            <a:extLst>
              <a:ext uri="{FF2B5EF4-FFF2-40B4-BE49-F238E27FC236}">
                <a16:creationId xmlns:a16="http://schemas.microsoft.com/office/drawing/2014/main" id="{BD062AC1-2679-2556-54B3-D830B8A6C982}"/>
              </a:ext>
            </a:extLst>
          </p:cNvPr>
          <p:cNvGrpSpPr>
            <a:grpSpLocks/>
          </p:cNvGrpSpPr>
          <p:nvPr/>
        </p:nvGrpSpPr>
        <p:grpSpPr bwMode="auto">
          <a:xfrm>
            <a:off x="2351089" y="5202241"/>
            <a:ext cx="7477125" cy="522287"/>
            <a:chOff x="521" y="3357"/>
            <a:chExt cx="4710" cy="329"/>
          </a:xfrm>
        </p:grpSpPr>
        <p:sp>
          <p:nvSpPr>
            <p:cNvPr id="17421" name="Rectangle 44">
              <a:extLst>
                <a:ext uri="{FF2B5EF4-FFF2-40B4-BE49-F238E27FC236}">
                  <a16:creationId xmlns:a16="http://schemas.microsoft.com/office/drawing/2014/main" id="{80252EEB-C70F-2D5D-BEB2-0B58AAA4EC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8" y="3385"/>
              <a:ext cx="4483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Aft>
                  <a:spcPct val="0"/>
                </a:spcAft>
                <a:buClrTx/>
                <a:buSzTx/>
                <a:buNone/>
              </a:pPr>
              <a:r>
                <a:rPr lang="zh-CN" altLang="en-US" sz="1800" b="1">
                  <a:solidFill>
                    <a:srgbClr val="000000"/>
                  </a:solidFill>
                  <a:latin typeface="幼圆" pitchFamily="49" charset="-122"/>
                  <a:ea typeface="幼圆" pitchFamily="49" charset="-122"/>
                </a:rPr>
                <a:t>停产时现金流量的确定</a:t>
              </a:r>
            </a:p>
          </p:txBody>
        </p:sp>
        <p:sp>
          <p:nvSpPr>
            <p:cNvPr id="17422" name="AutoShape 45">
              <a:extLst>
                <a:ext uri="{FF2B5EF4-FFF2-40B4-BE49-F238E27FC236}">
                  <a16:creationId xmlns:a16="http://schemas.microsoft.com/office/drawing/2014/main" id="{B62FCB14-0759-F18D-0836-B16DDDEE57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" y="3357"/>
              <a:ext cx="182" cy="329"/>
            </a:xfrm>
            <a:custGeom>
              <a:avLst/>
              <a:gdLst>
                <a:gd name="T0" fmla="*/ 1 w 21600"/>
                <a:gd name="T1" fmla="*/ 0 h 21600"/>
                <a:gd name="T2" fmla="*/ 0 w 21600"/>
                <a:gd name="T3" fmla="*/ 0 h 21600"/>
                <a:gd name="T4" fmla="*/ 0 w 21600"/>
                <a:gd name="T5" fmla="*/ 1 h 21600"/>
                <a:gd name="T6" fmla="*/ 0 w 21600"/>
                <a:gd name="T7" fmla="*/ 1 h 21600"/>
                <a:gd name="T8" fmla="*/ 1 w 21600"/>
                <a:gd name="T9" fmla="*/ 2 h 21600"/>
                <a:gd name="T10" fmla="*/ 1 w 21600"/>
                <a:gd name="T11" fmla="*/ 1 h 21600"/>
                <a:gd name="T12" fmla="*/ 2 w 21600"/>
                <a:gd name="T13" fmla="*/ 1 h 21600"/>
                <a:gd name="T14" fmla="*/ 1 w 2160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3204 w 21600"/>
                <a:gd name="T25" fmla="*/ 3222 h 21600"/>
                <a:gd name="T26" fmla="*/ 18396 w 21600"/>
                <a:gd name="T27" fmla="*/ 18378 h 216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rgbClr val="D1F4FB"/>
                </a:gs>
                <a:gs pos="100000">
                  <a:srgbClr val="BFCCD3"/>
                </a:gs>
              </a:gsLst>
              <a:lin ang="5400000" scaled="1"/>
            </a:gradFill>
            <a:ln>
              <a:noFill/>
            </a:ln>
            <a:effectLst>
              <a:prstShdw prst="shdw17" dist="17961" dir="2700000">
                <a:srgbClr val="7D9297"/>
              </a:prst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7" name="Group 46">
            <a:extLst>
              <a:ext uri="{FF2B5EF4-FFF2-40B4-BE49-F238E27FC236}">
                <a16:creationId xmlns:a16="http://schemas.microsoft.com/office/drawing/2014/main" id="{684FF810-78EF-909C-DC38-834A3B65EE24}"/>
              </a:ext>
            </a:extLst>
          </p:cNvPr>
          <p:cNvGrpSpPr>
            <a:grpSpLocks/>
          </p:cNvGrpSpPr>
          <p:nvPr/>
        </p:nvGrpSpPr>
        <p:grpSpPr bwMode="auto">
          <a:xfrm>
            <a:off x="1954214" y="5802317"/>
            <a:ext cx="8351837" cy="701675"/>
            <a:chOff x="271" y="3519"/>
            <a:chExt cx="5261" cy="442"/>
          </a:xfrm>
        </p:grpSpPr>
        <p:sp>
          <p:nvSpPr>
            <p:cNvPr id="17419" name="Freeform 47">
              <a:extLst>
                <a:ext uri="{FF2B5EF4-FFF2-40B4-BE49-F238E27FC236}">
                  <a16:creationId xmlns:a16="http://schemas.microsoft.com/office/drawing/2014/main" id="{69C19F5D-5438-D50A-F288-0B1A05D4D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" y="3632"/>
              <a:ext cx="5261" cy="233"/>
            </a:xfrm>
            <a:custGeom>
              <a:avLst/>
              <a:gdLst>
                <a:gd name="T0" fmla="*/ 0 w 4211"/>
                <a:gd name="T1" fmla="*/ 0 h 600"/>
                <a:gd name="T2" fmla="*/ 192 w 4211"/>
                <a:gd name="T3" fmla="*/ 282 h 600"/>
                <a:gd name="T4" fmla="*/ 0 w 4211"/>
                <a:gd name="T5" fmla="*/ 543 h 600"/>
                <a:gd name="T6" fmla="*/ 5261 w 4211"/>
                <a:gd name="T7" fmla="*/ 543 h 600"/>
                <a:gd name="T8" fmla="*/ 5261 w 4211"/>
                <a:gd name="T9" fmla="*/ 0 h 600"/>
                <a:gd name="T10" fmla="*/ 0 w 4211"/>
                <a:gd name="T11" fmla="*/ 0 h 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211"/>
                <a:gd name="T19" fmla="*/ 0 h 600"/>
                <a:gd name="T20" fmla="*/ 4211 w 4211"/>
                <a:gd name="T21" fmla="*/ 600 h 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211" h="600">
                  <a:moveTo>
                    <a:pt x="0" y="0"/>
                  </a:moveTo>
                  <a:lnTo>
                    <a:pt x="154" y="312"/>
                  </a:lnTo>
                  <a:lnTo>
                    <a:pt x="0" y="600"/>
                  </a:lnTo>
                  <a:lnTo>
                    <a:pt x="4211" y="600"/>
                  </a:lnTo>
                  <a:lnTo>
                    <a:pt x="4211" y="0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D1F4FB"/>
                </a:gs>
                <a:gs pos="100000">
                  <a:srgbClr val="BFCCD3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20" name="Text Box 48">
              <a:extLst>
                <a:ext uri="{FF2B5EF4-FFF2-40B4-BE49-F238E27FC236}">
                  <a16:creationId xmlns:a16="http://schemas.microsoft.com/office/drawing/2014/main" id="{6A7C56FA-91F4-18E6-43D5-15620F8463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7" y="3519"/>
              <a:ext cx="5025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tabLst>
                  <a:tab pos="901700" algn="l"/>
                  <a:tab pos="1079500" algn="l"/>
                </a:tabLst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tabLst>
                  <a:tab pos="901700" algn="l"/>
                  <a:tab pos="1079500" algn="l"/>
                </a:tabLst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tabLst>
                  <a:tab pos="901700" algn="l"/>
                  <a:tab pos="1079500" algn="l"/>
                </a:tabLs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tabLst>
                  <a:tab pos="901700" algn="l"/>
                  <a:tab pos="10795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tabLst>
                  <a:tab pos="901700" algn="l"/>
                  <a:tab pos="10795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901700" algn="l"/>
                  <a:tab pos="10795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901700" algn="l"/>
                  <a:tab pos="10795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901700" algn="l"/>
                  <a:tab pos="10795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901700" algn="l"/>
                  <a:tab pos="1079500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90000"/>
                </a:lnSpc>
                <a:spcAft>
                  <a:spcPct val="0"/>
                </a:spcAft>
                <a:buClrTx/>
                <a:buSzTx/>
                <a:buNone/>
              </a:pPr>
              <a:r>
                <a:rPr lang="en-US" altLang="zh-CN" sz="2000">
                  <a:solidFill>
                    <a:srgbClr val="000000"/>
                  </a:solidFill>
                </a:rPr>
                <a:t>CI</a:t>
              </a:r>
              <a:r>
                <a:rPr lang="zh-CN" altLang="en-US" sz="2000">
                  <a:solidFill>
                    <a:srgbClr val="000000"/>
                  </a:solidFill>
                </a:rPr>
                <a:t>－</a:t>
              </a:r>
              <a:r>
                <a:rPr lang="en-US" altLang="zh-CN" sz="2000">
                  <a:solidFill>
                    <a:srgbClr val="000000"/>
                  </a:solidFill>
                </a:rPr>
                <a:t>CO = </a:t>
              </a:r>
              <a:r>
                <a:rPr lang="zh-CN" altLang="en-US" sz="2000">
                  <a:solidFill>
                    <a:srgbClr val="000000"/>
                  </a:solidFill>
                </a:rPr>
                <a:t>营业收入 </a:t>
              </a:r>
              <a:r>
                <a:rPr lang="en-US" altLang="zh-CN" sz="2000">
                  <a:solidFill>
                    <a:srgbClr val="000000"/>
                  </a:solidFill>
                </a:rPr>
                <a:t>+ </a:t>
              </a:r>
              <a:r>
                <a:rPr lang="zh-CN" altLang="en-US" sz="2000">
                  <a:solidFill>
                    <a:srgbClr val="000000"/>
                  </a:solidFill>
                </a:rPr>
                <a:t>回收固定资产余值 </a:t>
              </a:r>
              <a:r>
                <a:rPr lang="en-US" altLang="zh-CN" sz="2000">
                  <a:solidFill>
                    <a:srgbClr val="000000"/>
                  </a:solidFill>
                </a:rPr>
                <a:t>+ </a:t>
              </a:r>
              <a:r>
                <a:rPr lang="zh-CN" altLang="en-US" sz="2000">
                  <a:solidFill>
                    <a:srgbClr val="000000"/>
                  </a:solidFill>
                </a:rPr>
                <a:t>回收流动资金－经营成本</a:t>
              </a:r>
            </a:p>
            <a:p>
              <a:pPr fontAlgn="base">
                <a:lnSpc>
                  <a:spcPct val="90000"/>
                </a:lnSpc>
                <a:spcAft>
                  <a:spcPct val="0"/>
                </a:spcAft>
                <a:buClrTx/>
                <a:buSzTx/>
                <a:buNone/>
              </a:pPr>
              <a:r>
                <a:rPr lang="zh-CN" altLang="en-US" sz="2000">
                  <a:solidFill>
                    <a:srgbClr val="000000"/>
                  </a:solidFill>
                </a:rPr>
                <a:t>                 －营业税金及附加－所得税 </a:t>
              </a:r>
            </a:p>
          </p:txBody>
        </p:sp>
      </p:grp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灯片编号占位符 3">
            <a:extLst>
              <a:ext uri="{FF2B5EF4-FFF2-40B4-BE49-F238E27FC236}">
                <a16:creationId xmlns:a16="http://schemas.microsoft.com/office/drawing/2014/main" id="{19F763CB-C70C-0336-BED0-3A659B45C7B8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E1C210F2-E629-4049-A990-CAFBDD581063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15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12DDB818-2BFC-5A1B-3E9B-7D2B0F6003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要求、重点与难点</a:t>
            </a:r>
          </a:p>
        </p:txBody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B4D24D39-0743-DEF1-F869-D65D54C788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  <a:tabLst>
                <a:tab pos="892175" algn="l"/>
              </a:tabLst>
            </a:pPr>
            <a:r>
              <a:rPr lang="zh-CN" altLang="en-US" dirty="0"/>
              <a:t>要求</a:t>
            </a:r>
          </a:p>
          <a:p>
            <a:pPr marL="722313" lvl="1" indent="-271463" eaLnBrk="1" hangingPunct="1">
              <a:buClr>
                <a:schemeClr val="tx1"/>
              </a:buClr>
              <a:buSzPct val="90000"/>
              <a:buFontTx/>
              <a:buChar char="•"/>
              <a:tabLst>
                <a:tab pos="892175" algn="l"/>
              </a:tabLst>
            </a:pPr>
            <a:r>
              <a:rPr lang="zh-CN" altLang="en-US" dirty="0"/>
              <a:t>理解现金流量的概念</a:t>
            </a:r>
          </a:p>
          <a:p>
            <a:pPr marL="722313" lvl="1" indent="-271463" eaLnBrk="1" hangingPunct="1">
              <a:buClr>
                <a:schemeClr val="tx1"/>
              </a:buClr>
              <a:buSzPct val="90000"/>
              <a:buFontTx/>
              <a:buChar char="•"/>
              <a:tabLst>
                <a:tab pos="892175" algn="l"/>
              </a:tabLst>
            </a:pPr>
            <a:r>
              <a:rPr lang="zh-CN" altLang="en-US" dirty="0"/>
              <a:t>理解构成现金流量的基本经济要素</a:t>
            </a:r>
          </a:p>
          <a:p>
            <a:pPr marL="722313" lvl="1" indent="-271463" eaLnBrk="1" hangingPunct="1">
              <a:buClr>
                <a:schemeClr val="tx1"/>
              </a:buClr>
              <a:buSzPct val="90000"/>
              <a:buFontTx/>
              <a:buChar char="•"/>
              <a:tabLst>
                <a:tab pos="892175" algn="l"/>
              </a:tabLst>
            </a:pPr>
            <a:r>
              <a:rPr lang="zh-CN" altLang="en-US" dirty="0"/>
              <a:t>掌握现金流量图的绘制及主要注意事项</a:t>
            </a:r>
          </a:p>
          <a:p>
            <a:pPr marL="0" indent="0" eaLnBrk="1" hangingPunct="1">
              <a:buNone/>
              <a:tabLst>
                <a:tab pos="892175" algn="l"/>
              </a:tabLst>
            </a:pPr>
            <a:r>
              <a:rPr lang="zh-CN" altLang="en-US" dirty="0"/>
              <a:t>重点</a:t>
            </a:r>
          </a:p>
          <a:p>
            <a:pPr marL="722313" lvl="1" indent="-271463" eaLnBrk="1" hangingPunct="1">
              <a:buClr>
                <a:schemeClr val="tx1"/>
              </a:buClr>
              <a:buSzPct val="90000"/>
              <a:buFontTx/>
              <a:buChar char="•"/>
              <a:tabLst>
                <a:tab pos="892175" algn="l"/>
              </a:tabLst>
            </a:pPr>
            <a:r>
              <a:rPr lang="zh-CN" altLang="en-US" dirty="0"/>
              <a:t>现金流量的概念</a:t>
            </a:r>
          </a:p>
          <a:p>
            <a:pPr marL="0" indent="0" eaLnBrk="1" hangingPunct="1">
              <a:buNone/>
              <a:tabLst>
                <a:tab pos="892175" algn="l"/>
              </a:tabLst>
            </a:pPr>
            <a:r>
              <a:rPr lang="zh-CN" altLang="en-US" dirty="0"/>
              <a:t>难点</a:t>
            </a:r>
          </a:p>
          <a:p>
            <a:pPr marL="722313" lvl="1" indent="-271463" eaLnBrk="1" hangingPunct="1">
              <a:buClr>
                <a:schemeClr val="tx1"/>
              </a:buClr>
              <a:buSzPct val="90000"/>
              <a:buFontTx/>
              <a:buChar char="•"/>
              <a:tabLst>
                <a:tab pos="892175" algn="l"/>
              </a:tabLst>
            </a:pPr>
            <a:r>
              <a:rPr lang="zh-CN" altLang="en-US" dirty="0"/>
              <a:t>现金流量的确定</a:t>
            </a:r>
          </a:p>
        </p:txBody>
      </p:sp>
    </p:spTree>
  </p:cSld>
  <p:clrMapOvr>
    <a:masterClrMapping/>
  </p:clrMapOvr>
  <p:transition spd="slow">
    <p:pull dir="r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第03期：现金流为啥重要？_从零开始看财报.mp4">
            <a:hlinkClick r:id="" action="ppaction://media"/>
            <a:extLst>
              <a:ext uri="{FF2B5EF4-FFF2-40B4-BE49-F238E27FC236}">
                <a16:creationId xmlns:a16="http://schemas.microsoft.com/office/drawing/2014/main" id="{A9571B3F-0957-1977-9435-8DE5E5E4E6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3512" y="260648"/>
            <a:ext cx="8784976" cy="633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874367"/>
      </p:ext>
    </p:extLst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7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灯片编号占位符 3">
            <a:extLst>
              <a:ext uri="{FF2B5EF4-FFF2-40B4-BE49-F238E27FC236}">
                <a16:creationId xmlns:a16="http://schemas.microsoft.com/office/drawing/2014/main" id="{232B86A8-99BF-2106-D20B-C049A76111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5C9D6274-2F9E-4B41-B56F-30EE40D46DD9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3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844F262A-8655-AFA5-D19A-AF0898167C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现金流量</a:t>
            </a:r>
          </a:p>
        </p:txBody>
      </p:sp>
      <p:sp>
        <p:nvSpPr>
          <p:cNvPr id="6148" name="Rectangle 40">
            <a:extLst>
              <a:ext uri="{FF2B5EF4-FFF2-40B4-BE49-F238E27FC236}">
                <a16:creationId xmlns:a16="http://schemas.microsoft.com/office/drawing/2014/main" id="{11209260-6C83-F54E-564E-1D3FB9C8E3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51621" y="1028544"/>
            <a:ext cx="8208963" cy="5400675"/>
          </a:xfrm>
          <a:noFill/>
        </p:spPr>
        <p:txBody>
          <a:bodyPr/>
          <a:lstStyle/>
          <a:p>
            <a:pPr marL="0" indent="0" eaLnBrk="1" hangingPunct="1">
              <a:buNone/>
            </a:pPr>
            <a:r>
              <a:rPr lang="zh-CN" altLang="en-US" dirty="0"/>
              <a:t>一、现金流量的概念</a:t>
            </a:r>
          </a:p>
          <a:p>
            <a:pPr lvl="1" indent="0" eaLnBrk="1" hangingPunct="1">
              <a:buNone/>
            </a:pPr>
            <a:r>
              <a:rPr kumimoji="1" lang="en-US" altLang="zh-CN" sz="2000" dirty="0">
                <a:solidFill>
                  <a:srgbClr val="036D7B"/>
                </a:solidFill>
                <a:latin typeface="幼圆" pitchFamily="49" charset="-122"/>
                <a:ea typeface="幼圆" pitchFamily="49" charset="-122"/>
              </a:rPr>
              <a:t>1. </a:t>
            </a:r>
            <a:r>
              <a:rPr kumimoji="1" lang="zh-CN" altLang="en-US" sz="2000" dirty="0">
                <a:solidFill>
                  <a:srgbClr val="036D7B"/>
                </a:solidFill>
                <a:latin typeface="幼圆" pitchFamily="49" charset="-122"/>
                <a:ea typeface="幼圆" pitchFamily="49" charset="-122"/>
              </a:rPr>
              <a:t>现金流量的定义：</a:t>
            </a:r>
            <a:r>
              <a:rPr lang="zh-CN" altLang="en-US" dirty="0"/>
              <a:t>特定的经济系统在某一</a:t>
            </a:r>
            <a:r>
              <a:rPr lang="zh-CN" altLang="en-US" dirty="0">
                <a:solidFill>
                  <a:srgbClr val="FF0000"/>
                </a:solidFill>
              </a:rPr>
              <a:t>时点</a:t>
            </a:r>
            <a:r>
              <a:rPr lang="zh-CN" altLang="en-US" dirty="0"/>
              <a:t>上现金或现金等价物</a:t>
            </a:r>
            <a:r>
              <a:rPr lang="zh-CN" altLang="en-US" dirty="0">
                <a:solidFill>
                  <a:srgbClr val="FF0000"/>
                </a:solidFill>
              </a:rPr>
              <a:t>流入或流出</a:t>
            </a:r>
            <a:r>
              <a:rPr lang="zh-CN" altLang="en-US" dirty="0"/>
              <a:t>的数量。</a:t>
            </a:r>
          </a:p>
          <a:p>
            <a:pPr lvl="1" indent="0" eaLnBrk="1" hangingPunct="1">
              <a:buNone/>
            </a:pPr>
            <a:endParaRPr lang="en-US" altLang="zh-CN" dirty="0"/>
          </a:p>
        </p:txBody>
      </p:sp>
      <p:sp>
        <p:nvSpPr>
          <p:cNvPr id="6149" name="Oval 41">
            <a:extLst>
              <a:ext uri="{FF2B5EF4-FFF2-40B4-BE49-F238E27FC236}">
                <a16:creationId xmlns:a16="http://schemas.microsoft.com/office/drawing/2014/main" id="{9450528E-53BF-3430-E7C9-E049CCE7CD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7026" y="6086357"/>
            <a:ext cx="1152525" cy="519351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zh-CN" altLang="en-US" sz="1800">
              <a:solidFill>
                <a:srgbClr val="000000"/>
              </a:solidFill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grpSp>
        <p:nvGrpSpPr>
          <p:cNvPr id="2" name="Group 46">
            <a:extLst>
              <a:ext uri="{FF2B5EF4-FFF2-40B4-BE49-F238E27FC236}">
                <a16:creationId xmlns:a16="http://schemas.microsoft.com/office/drawing/2014/main" id="{5BEC6591-CC5E-8658-F944-C98B5A4718F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138909" y="4940400"/>
            <a:ext cx="1896640" cy="908050"/>
            <a:chOff x="1344" y="2423"/>
            <a:chExt cx="1328" cy="636"/>
          </a:xfrm>
        </p:grpSpPr>
        <p:sp>
          <p:nvSpPr>
            <p:cNvPr id="6169" name="Freeform 47">
              <a:extLst>
                <a:ext uri="{FF2B5EF4-FFF2-40B4-BE49-F238E27FC236}">
                  <a16:creationId xmlns:a16="http://schemas.microsoft.com/office/drawing/2014/main" id="{FC1A0324-F911-B4EB-14A3-D0AA3BD79658}"/>
                </a:ext>
              </a:extLst>
            </p:cNvPr>
            <p:cNvSpPr>
              <a:spLocks noChangeAspect="1"/>
            </p:cNvSpPr>
            <p:nvPr/>
          </p:nvSpPr>
          <p:spPr bwMode="auto">
            <a:xfrm rot="3832417">
              <a:off x="1574" y="2611"/>
              <a:ext cx="636" cy="259"/>
            </a:xfrm>
            <a:custGeom>
              <a:avLst/>
              <a:gdLst>
                <a:gd name="T0" fmla="*/ 806 w 1009"/>
                <a:gd name="T1" fmla="*/ 0 h 1153"/>
                <a:gd name="T2" fmla="*/ 806 w 1009"/>
                <a:gd name="T3" fmla="*/ 648 h 1153"/>
                <a:gd name="T4" fmla="*/ 1008 w 1009"/>
                <a:gd name="T5" fmla="*/ 648 h 1153"/>
                <a:gd name="T6" fmla="*/ 504 w 1009"/>
                <a:gd name="T7" fmla="*/ 1152 h 1153"/>
                <a:gd name="T8" fmla="*/ 0 w 1009"/>
                <a:gd name="T9" fmla="*/ 648 h 1153"/>
                <a:gd name="T10" fmla="*/ 202 w 1009"/>
                <a:gd name="T11" fmla="*/ 648 h 1153"/>
                <a:gd name="T12" fmla="*/ 202 w 1009"/>
                <a:gd name="T13" fmla="*/ 0 h 1153"/>
                <a:gd name="T14" fmla="*/ 202 w 1009"/>
                <a:gd name="T15" fmla="*/ 0 h 1153"/>
                <a:gd name="T16" fmla="*/ 504 w 1009"/>
                <a:gd name="T17" fmla="*/ 0 h 1153"/>
                <a:gd name="T18" fmla="*/ 806 w 1009"/>
                <a:gd name="T19" fmla="*/ 0 h 1153"/>
                <a:gd name="T20" fmla="*/ 806 w 1009"/>
                <a:gd name="T21" fmla="*/ 0 h 115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009" h="1153">
                  <a:moveTo>
                    <a:pt x="806" y="0"/>
                  </a:moveTo>
                  <a:lnTo>
                    <a:pt x="806" y="648"/>
                  </a:lnTo>
                  <a:lnTo>
                    <a:pt x="1008" y="648"/>
                  </a:lnTo>
                  <a:lnTo>
                    <a:pt x="504" y="1152"/>
                  </a:lnTo>
                  <a:lnTo>
                    <a:pt x="0" y="648"/>
                  </a:lnTo>
                  <a:lnTo>
                    <a:pt x="202" y="648"/>
                  </a:lnTo>
                  <a:lnTo>
                    <a:pt x="202" y="0"/>
                  </a:lnTo>
                  <a:lnTo>
                    <a:pt x="504" y="0"/>
                  </a:lnTo>
                  <a:lnTo>
                    <a:pt x="806" y="0"/>
                  </a:lnTo>
                  <a:close/>
                </a:path>
              </a:pathLst>
            </a:custGeom>
            <a:gradFill rotWithShape="1">
              <a:gsLst>
                <a:gs pos="0">
                  <a:srgbClr val="797979"/>
                </a:gs>
                <a:gs pos="50000">
                  <a:srgbClr val="FFFFFF"/>
                </a:gs>
                <a:gs pos="100000">
                  <a:srgbClr val="797979"/>
                </a:gs>
              </a:gsLst>
              <a:lin ang="5400000" scaled="1"/>
            </a:gradFill>
            <a:ln>
              <a:noFill/>
            </a:ln>
            <a:effectLst>
              <a:outerShdw dist="57150" dir="16200000" algn="ctr" rotWithShape="0">
                <a:srgbClr val="888888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635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170" name="Text Box 48">
              <a:extLst>
                <a:ext uri="{FF2B5EF4-FFF2-40B4-BE49-F238E27FC236}">
                  <a16:creationId xmlns:a16="http://schemas.microsoft.com/office/drawing/2014/main" id="{3952AFF1-31E5-C8E8-6A3E-F69158BC379F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 rot="20069465">
              <a:off x="1344" y="2545"/>
              <a:ext cx="1328" cy="2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000" dirty="0">
                  <a:solidFill>
                    <a:srgbClr val="000000"/>
                  </a:solidFill>
                </a:rPr>
                <a:t>现金流出</a:t>
              </a:r>
              <a:r>
                <a:rPr kumimoji="0" lang="en-US" altLang="zh-CN" sz="2000" b="1" dirty="0">
                  <a:solidFill>
                    <a:srgbClr val="000000"/>
                  </a:solidFill>
                  <a:ea typeface="宋体" panose="02010600030101010101" pitchFamily="2" charset="-122"/>
                </a:rPr>
                <a:t>CO</a:t>
              </a:r>
            </a:p>
          </p:txBody>
        </p:sp>
      </p:grpSp>
      <p:grpSp>
        <p:nvGrpSpPr>
          <p:cNvPr id="3" name="Group 49">
            <a:extLst>
              <a:ext uri="{FF2B5EF4-FFF2-40B4-BE49-F238E27FC236}">
                <a16:creationId xmlns:a16="http://schemas.microsoft.com/office/drawing/2014/main" id="{CB5ACD46-5D42-DD96-E462-19B578C24C0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452802" y="4919144"/>
            <a:ext cx="1592646" cy="908050"/>
            <a:chOff x="3419" y="2407"/>
            <a:chExt cx="1115" cy="636"/>
          </a:xfrm>
        </p:grpSpPr>
        <p:sp>
          <p:nvSpPr>
            <p:cNvPr id="6167" name="Freeform 50">
              <a:extLst>
                <a:ext uri="{FF2B5EF4-FFF2-40B4-BE49-F238E27FC236}">
                  <a16:creationId xmlns:a16="http://schemas.microsoft.com/office/drawing/2014/main" id="{518BED19-7097-8414-4839-A949951299B2}"/>
                </a:ext>
              </a:extLst>
            </p:cNvPr>
            <p:cNvSpPr>
              <a:spLocks noChangeAspect="1"/>
            </p:cNvSpPr>
            <p:nvPr/>
          </p:nvSpPr>
          <p:spPr bwMode="auto">
            <a:xfrm rot="18061260">
              <a:off x="3660" y="2595"/>
              <a:ext cx="636" cy="259"/>
            </a:xfrm>
            <a:custGeom>
              <a:avLst/>
              <a:gdLst>
                <a:gd name="T0" fmla="*/ 806 w 1009"/>
                <a:gd name="T1" fmla="*/ 0 h 1153"/>
                <a:gd name="T2" fmla="*/ 806 w 1009"/>
                <a:gd name="T3" fmla="*/ 648 h 1153"/>
                <a:gd name="T4" fmla="*/ 1008 w 1009"/>
                <a:gd name="T5" fmla="*/ 648 h 1153"/>
                <a:gd name="T6" fmla="*/ 504 w 1009"/>
                <a:gd name="T7" fmla="*/ 1152 h 1153"/>
                <a:gd name="T8" fmla="*/ 0 w 1009"/>
                <a:gd name="T9" fmla="*/ 648 h 1153"/>
                <a:gd name="T10" fmla="*/ 202 w 1009"/>
                <a:gd name="T11" fmla="*/ 648 h 1153"/>
                <a:gd name="T12" fmla="*/ 202 w 1009"/>
                <a:gd name="T13" fmla="*/ 0 h 1153"/>
                <a:gd name="T14" fmla="*/ 202 w 1009"/>
                <a:gd name="T15" fmla="*/ 0 h 1153"/>
                <a:gd name="T16" fmla="*/ 504 w 1009"/>
                <a:gd name="T17" fmla="*/ 0 h 1153"/>
                <a:gd name="T18" fmla="*/ 806 w 1009"/>
                <a:gd name="T19" fmla="*/ 0 h 1153"/>
                <a:gd name="T20" fmla="*/ 806 w 1009"/>
                <a:gd name="T21" fmla="*/ 0 h 115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009" h="1153">
                  <a:moveTo>
                    <a:pt x="806" y="0"/>
                  </a:moveTo>
                  <a:lnTo>
                    <a:pt x="806" y="648"/>
                  </a:lnTo>
                  <a:lnTo>
                    <a:pt x="1008" y="648"/>
                  </a:lnTo>
                  <a:lnTo>
                    <a:pt x="504" y="1152"/>
                  </a:lnTo>
                  <a:lnTo>
                    <a:pt x="0" y="648"/>
                  </a:lnTo>
                  <a:lnTo>
                    <a:pt x="202" y="648"/>
                  </a:lnTo>
                  <a:lnTo>
                    <a:pt x="202" y="0"/>
                  </a:lnTo>
                  <a:lnTo>
                    <a:pt x="504" y="0"/>
                  </a:lnTo>
                  <a:lnTo>
                    <a:pt x="806" y="0"/>
                  </a:lnTo>
                  <a:close/>
                </a:path>
              </a:pathLst>
            </a:custGeom>
            <a:gradFill rotWithShape="1">
              <a:gsLst>
                <a:gs pos="0">
                  <a:srgbClr val="797979"/>
                </a:gs>
                <a:gs pos="50000">
                  <a:srgbClr val="FFFFFF"/>
                </a:gs>
                <a:gs pos="100000">
                  <a:srgbClr val="797979"/>
                </a:gs>
              </a:gsLst>
              <a:lin ang="5400000" scaled="1"/>
            </a:gradFill>
            <a:ln>
              <a:noFill/>
            </a:ln>
            <a:effectLst>
              <a:outerShdw dist="57150" dir="16200000" algn="ctr" rotWithShape="0">
                <a:srgbClr val="888888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6350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168" name="Text Box 51">
              <a:extLst>
                <a:ext uri="{FF2B5EF4-FFF2-40B4-BE49-F238E27FC236}">
                  <a16:creationId xmlns:a16="http://schemas.microsoft.com/office/drawing/2014/main" id="{047F7769-40C5-7A1C-2079-BD9AB639EE46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 rot="1860225">
              <a:off x="3419" y="2583"/>
              <a:ext cx="1115" cy="2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2000" b="1" dirty="0">
                  <a:solidFill>
                    <a:srgbClr val="000000"/>
                  </a:solidFill>
                  <a:ea typeface="宋体" panose="02010600030101010101" pitchFamily="2" charset="-122"/>
                </a:rPr>
                <a:t>CO</a:t>
              </a:r>
              <a:r>
                <a:rPr kumimoji="0" lang="zh-CN" altLang="en-US" sz="2000" dirty="0">
                  <a:solidFill>
                    <a:srgbClr val="000000"/>
                  </a:solidFill>
                </a:rPr>
                <a:t>现金流出</a:t>
              </a:r>
            </a:p>
          </p:txBody>
        </p:sp>
      </p:grpSp>
      <p:grpSp>
        <p:nvGrpSpPr>
          <p:cNvPr id="4" name="Group 52">
            <a:extLst>
              <a:ext uri="{FF2B5EF4-FFF2-40B4-BE49-F238E27FC236}">
                <a16:creationId xmlns:a16="http://schemas.microsoft.com/office/drawing/2014/main" id="{C226244E-BEFD-FE0C-66B7-3A4D90C8BEC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656138" y="3861048"/>
            <a:ext cx="2851150" cy="1619250"/>
            <a:chOff x="1973" y="1616"/>
            <a:chExt cx="1996" cy="1224"/>
          </a:xfrm>
        </p:grpSpPr>
        <p:sp>
          <p:nvSpPr>
            <p:cNvPr id="6162" name="Oval 53">
              <a:extLst>
                <a:ext uri="{FF2B5EF4-FFF2-40B4-BE49-F238E27FC236}">
                  <a16:creationId xmlns:a16="http://schemas.microsoft.com/office/drawing/2014/main" id="{A1637887-8D4B-8D25-07E1-1D4B6FBECE2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973" y="1616"/>
              <a:ext cx="1996" cy="1179"/>
            </a:xfrm>
            <a:prstGeom prst="ellipse">
              <a:avLst/>
            </a:prstGeom>
            <a:solidFill>
              <a:srgbClr val="C0C0C0">
                <a:alpha val="6196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zh-CN" sz="1800">
                <a:solidFill>
                  <a:srgbClr val="00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6163" name="Oval 54">
              <a:extLst>
                <a:ext uri="{FF2B5EF4-FFF2-40B4-BE49-F238E27FC236}">
                  <a16:creationId xmlns:a16="http://schemas.microsoft.com/office/drawing/2014/main" id="{43ED99B7-A059-D0B9-DA29-DF90D9B346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973" y="1661"/>
              <a:ext cx="1996" cy="1179"/>
            </a:xfrm>
            <a:prstGeom prst="ellipse">
              <a:avLst/>
            </a:prstGeom>
            <a:solidFill>
              <a:srgbClr val="86A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zh-CN" sz="1800">
                <a:solidFill>
                  <a:srgbClr val="00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6164" name="Text Box 55">
              <a:extLst>
                <a:ext uri="{FF2B5EF4-FFF2-40B4-BE49-F238E27FC236}">
                  <a16:creationId xmlns:a16="http://schemas.microsoft.com/office/drawing/2014/main" id="{7AD078AE-D1D7-C86D-AC93-7FE69A3A8A2A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319" y="2078"/>
              <a:ext cx="1373" cy="530"/>
            </a:xfrm>
            <a:prstGeom prst="rect">
              <a:avLst/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000">
                  <a:solidFill>
                    <a:srgbClr val="000000"/>
                  </a:solidFill>
                </a:rPr>
                <a:t>特定经济系统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000">
                  <a:solidFill>
                    <a:srgbClr val="000000"/>
                  </a:solidFill>
                </a:rPr>
                <a:t>（一定时期内）</a:t>
              </a:r>
            </a:p>
          </p:txBody>
        </p:sp>
        <p:sp>
          <p:nvSpPr>
            <p:cNvPr id="6165" name="Oval 56">
              <a:extLst>
                <a:ext uri="{FF2B5EF4-FFF2-40B4-BE49-F238E27FC236}">
                  <a16:creationId xmlns:a16="http://schemas.microsoft.com/office/drawing/2014/main" id="{64501574-0BAD-9E9F-C5D0-79EB2E6B4ED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018" y="1700"/>
              <a:ext cx="1905" cy="1100"/>
            </a:xfrm>
            <a:prstGeom prst="ellipse">
              <a:avLst/>
            </a:prstGeom>
            <a:gradFill rotWithShape="1">
              <a:gsLst>
                <a:gs pos="0">
                  <a:srgbClr val="3C74A6"/>
                </a:gs>
                <a:gs pos="50000">
                  <a:srgbClr val="CDDCE8"/>
                </a:gs>
                <a:gs pos="100000">
                  <a:srgbClr val="3C74A6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zh-CN" sz="1800">
                <a:solidFill>
                  <a:srgbClr val="00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6166" name="Text Box 57">
              <a:extLst>
                <a:ext uri="{FF2B5EF4-FFF2-40B4-BE49-F238E27FC236}">
                  <a16:creationId xmlns:a16="http://schemas.microsoft.com/office/drawing/2014/main" id="{3D51F9C5-0287-B297-FF92-8E2EB6586EEB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081" y="1964"/>
              <a:ext cx="1747" cy="6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600" dirty="0">
                  <a:solidFill>
                    <a:srgbClr val="000000"/>
                  </a:solidFill>
                </a:rPr>
                <a:t>特定经济系统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600" dirty="0">
                  <a:solidFill>
                    <a:srgbClr val="000000"/>
                  </a:solidFill>
                </a:rPr>
                <a:t>（一定时期内）</a:t>
              </a:r>
            </a:p>
          </p:txBody>
        </p:sp>
      </p:grpSp>
      <p:grpSp>
        <p:nvGrpSpPr>
          <p:cNvPr id="5" name="Group 58">
            <a:extLst>
              <a:ext uri="{FF2B5EF4-FFF2-40B4-BE49-F238E27FC236}">
                <a16:creationId xmlns:a16="http://schemas.microsoft.com/office/drawing/2014/main" id="{08F8969E-4305-A3E8-9AF7-147AB1EA794A}"/>
              </a:ext>
            </a:extLst>
          </p:cNvPr>
          <p:cNvGrpSpPr>
            <a:grpSpLocks/>
          </p:cNvGrpSpPr>
          <p:nvPr/>
        </p:nvGrpSpPr>
        <p:grpSpPr bwMode="auto">
          <a:xfrm>
            <a:off x="2171734" y="5957530"/>
            <a:ext cx="8892819" cy="719138"/>
            <a:chOff x="0" y="3521"/>
            <a:chExt cx="5760" cy="453"/>
          </a:xfrm>
        </p:grpSpPr>
        <p:sp>
          <p:nvSpPr>
            <p:cNvPr id="37947" name="AutoShape 59">
              <a:extLst>
                <a:ext uri="{FF2B5EF4-FFF2-40B4-BE49-F238E27FC236}">
                  <a16:creationId xmlns:a16="http://schemas.microsoft.com/office/drawing/2014/main" id="{D360CB9B-6880-406B-64E2-88E55C5AE3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521"/>
              <a:ext cx="5760" cy="453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chemeClr val="bg1"/>
                </a:gs>
                <a:gs pos="50000">
                  <a:schemeClr val="bg1">
                    <a:gamma/>
                    <a:shade val="85882"/>
                    <a:invGamma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19050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7949" name="Rectangle 61">
              <a:extLst>
                <a:ext uri="{FF2B5EF4-FFF2-40B4-BE49-F238E27FC236}">
                  <a16:creationId xmlns:a16="http://schemas.microsoft.com/office/drawing/2014/main" id="{C2B766A2-CD24-59D7-987D-1869664FA1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" y="3566"/>
              <a:ext cx="4672" cy="310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1" lang="zh-CN" altLang="en-US" sz="2600" b="1" i="1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楷体_GB2312" pitchFamily="49" charset="-122"/>
                </a:rPr>
                <a:t>净现金流量：  </a:t>
              </a:r>
            </a:p>
          </p:txBody>
        </p:sp>
      </p:grpSp>
      <p:sp>
        <p:nvSpPr>
          <p:cNvPr id="6154" name="Oval 62">
            <a:extLst>
              <a:ext uri="{FF2B5EF4-FFF2-40B4-BE49-F238E27FC236}">
                <a16:creationId xmlns:a16="http://schemas.microsoft.com/office/drawing/2014/main" id="{6C5ED151-1EBB-60DA-2408-B1888D4318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1489" y="6589595"/>
            <a:ext cx="1152525" cy="519351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zh-CN" altLang="en-US" sz="1800">
              <a:solidFill>
                <a:srgbClr val="000000"/>
              </a:solidFill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grpSp>
        <p:nvGrpSpPr>
          <p:cNvPr id="6" name="Group 42">
            <a:extLst>
              <a:ext uri="{FF2B5EF4-FFF2-40B4-BE49-F238E27FC236}">
                <a16:creationId xmlns:a16="http://schemas.microsoft.com/office/drawing/2014/main" id="{0E3721DC-C316-F9F7-FE74-35E22C0F7CE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34013" y="2474309"/>
            <a:ext cx="1309720" cy="1276784"/>
            <a:chOff x="2593" y="1020"/>
            <a:chExt cx="871" cy="933"/>
          </a:xfrm>
        </p:grpSpPr>
        <p:sp>
          <p:nvSpPr>
            <p:cNvPr id="6156" name="Freeform 43">
              <a:extLst>
                <a:ext uri="{FF2B5EF4-FFF2-40B4-BE49-F238E27FC236}">
                  <a16:creationId xmlns:a16="http://schemas.microsoft.com/office/drawing/2014/main" id="{97AD8AB9-18B6-5878-4713-2C64A58F518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593" y="1491"/>
              <a:ext cx="871" cy="270"/>
            </a:xfrm>
            <a:custGeom>
              <a:avLst/>
              <a:gdLst>
                <a:gd name="T0" fmla="*/ 806 w 1009"/>
                <a:gd name="T1" fmla="*/ 0 h 1153"/>
                <a:gd name="T2" fmla="*/ 806 w 1009"/>
                <a:gd name="T3" fmla="*/ 648 h 1153"/>
                <a:gd name="T4" fmla="*/ 1008 w 1009"/>
                <a:gd name="T5" fmla="*/ 648 h 1153"/>
                <a:gd name="T6" fmla="*/ 504 w 1009"/>
                <a:gd name="T7" fmla="*/ 1152 h 1153"/>
                <a:gd name="T8" fmla="*/ 0 w 1009"/>
                <a:gd name="T9" fmla="*/ 648 h 1153"/>
                <a:gd name="T10" fmla="*/ 202 w 1009"/>
                <a:gd name="T11" fmla="*/ 648 h 1153"/>
                <a:gd name="T12" fmla="*/ 202 w 1009"/>
                <a:gd name="T13" fmla="*/ 0 h 1153"/>
                <a:gd name="T14" fmla="*/ 202 w 1009"/>
                <a:gd name="T15" fmla="*/ 0 h 1153"/>
                <a:gd name="T16" fmla="*/ 504 w 1009"/>
                <a:gd name="T17" fmla="*/ 0 h 1153"/>
                <a:gd name="T18" fmla="*/ 806 w 1009"/>
                <a:gd name="T19" fmla="*/ 0 h 1153"/>
                <a:gd name="T20" fmla="*/ 806 w 1009"/>
                <a:gd name="T21" fmla="*/ 0 h 115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009" h="1153">
                  <a:moveTo>
                    <a:pt x="806" y="0"/>
                  </a:moveTo>
                  <a:lnTo>
                    <a:pt x="806" y="648"/>
                  </a:lnTo>
                  <a:lnTo>
                    <a:pt x="1008" y="648"/>
                  </a:lnTo>
                  <a:lnTo>
                    <a:pt x="504" y="1152"/>
                  </a:lnTo>
                  <a:lnTo>
                    <a:pt x="0" y="648"/>
                  </a:lnTo>
                  <a:lnTo>
                    <a:pt x="202" y="648"/>
                  </a:lnTo>
                  <a:lnTo>
                    <a:pt x="202" y="0"/>
                  </a:lnTo>
                  <a:lnTo>
                    <a:pt x="504" y="0"/>
                  </a:lnTo>
                  <a:lnTo>
                    <a:pt x="80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CF65"/>
                </a:gs>
                <a:gs pos="50000">
                  <a:srgbClr val="FAF7E7"/>
                </a:gs>
                <a:gs pos="100000">
                  <a:srgbClr val="DDCF65"/>
                </a:gs>
              </a:gsLst>
              <a:lin ang="5400000" scaled="1"/>
            </a:gradFill>
            <a:ln>
              <a:noFill/>
            </a:ln>
            <a:effectLst>
              <a:outerShdw dist="57150" dir="16200000" algn="ctr" rotWithShape="0">
                <a:srgbClr val="888888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6350" cap="flat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157" name="Text Box 44">
              <a:extLst>
                <a:ext uri="{FF2B5EF4-FFF2-40B4-BE49-F238E27FC236}">
                  <a16:creationId xmlns:a16="http://schemas.microsoft.com/office/drawing/2014/main" id="{DED062D4-D620-57BE-3CAD-9E34F47665D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04" y="1020"/>
              <a:ext cx="307" cy="6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tIns="0" bIns="0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1800" dirty="0">
                  <a:solidFill>
                    <a:srgbClr val="000000"/>
                  </a:solidFill>
                </a:rPr>
                <a:t>现金流入</a:t>
              </a:r>
            </a:p>
          </p:txBody>
        </p:sp>
        <p:sp>
          <p:nvSpPr>
            <p:cNvPr id="6158" name="Text Box 45">
              <a:extLst>
                <a:ext uri="{FF2B5EF4-FFF2-40B4-BE49-F238E27FC236}">
                  <a16:creationId xmlns:a16="http://schemas.microsoft.com/office/drawing/2014/main" id="{1CB6B909-D328-3624-EE0C-DB4F92827882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916" y="1661"/>
              <a:ext cx="313" cy="2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2000" b="1">
                  <a:solidFill>
                    <a:srgbClr val="000000"/>
                  </a:solidFill>
                  <a:ea typeface="宋体" panose="02010600030101010101" pitchFamily="2" charset="-122"/>
                </a:rPr>
                <a:t>CI</a:t>
              </a: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87B85E56-E56E-5FCA-40C4-891B23C63504}"/>
              </a:ext>
            </a:extLst>
          </p:cNvPr>
          <p:cNvSpPr txBox="1"/>
          <p:nvPr/>
        </p:nvSpPr>
        <p:spPr>
          <a:xfrm>
            <a:off x="7810636" y="2691181"/>
            <a:ext cx="2742257" cy="1280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现金流量</a:t>
            </a:r>
            <a:r>
              <a:rPr kumimoji="1" lang="en-US" altLang="zh-CN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 cash flows</a:t>
            </a:r>
          </a:p>
          <a:p>
            <a:pPr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dirty="0">
                <a:solidFill>
                  <a:srgbClr val="000000"/>
                </a:solidFill>
                <a:highlight>
                  <a:srgbClr val="FFFF00"/>
                </a:highlight>
                <a:latin typeface="Tahoma" panose="020B0604030504040204" pitchFamily="34" charset="0"/>
                <a:ea typeface="宋体" panose="02010600030101010101" pitchFamily="2" charset="-122"/>
              </a:rPr>
              <a:t>现金流入</a:t>
            </a:r>
            <a:r>
              <a:rPr kumimoji="1" lang="en-US" altLang="zh-CN" dirty="0">
                <a:solidFill>
                  <a:srgbClr val="000000"/>
                </a:solidFill>
                <a:highlight>
                  <a:srgbClr val="FFFF00"/>
                </a:highlight>
                <a:latin typeface="Tahoma" panose="020B0604030504040204" pitchFamily="34" charset="0"/>
                <a:ea typeface="宋体" panose="02010600030101010101" pitchFamily="2" charset="-122"/>
              </a:rPr>
              <a:t> cash inflows</a:t>
            </a:r>
          </a:p>
          <a:p>
            <a:pPr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dirty="0">
                <a:solidFill>
                  <a:srgbClr val="000000"/>
                </a:solidFill>
                <a:highlight>
                  <a:srgbClr val="C0C0C0"/>
                </a:highlight>
                <a:latin typeface="Tahoma" panose="020B0604030504040204" pitchFamily="34" charset="0"/>
                <a:ea typeface="宋体" panose="02010600030101010101" pitchFamily="2" charset="-122"/>
              </a:rPr>
              <a:t>现金流出</a:t>
            </a:r>
            <a:r>
              <a:rPr kumimoji="1" lang="en-US" altLang="zh-CN" dirty="0">
                <a:solidFill>
                  <a:srgbClr val="000000"/>
                </a:solidFill>
                <a:highlight>
                  <a:srgbClr val="C0C0C0"/>
                </a:highlight>
                <a:latin typeface="Tahoma" panose="020B0604030504040204" pitchFamily="34" charset="0"/>
                <a:ea typeface="宋体" panose="02010600030101010101" pitchFamily="2" charset="-122"/>
              </a:rPr>
              <a:t> cash outflows</a:t>
            </a:r>
            <a:endParaRPr kumimoji="1" lang="zh-CN" altLang="en-US" dirty="0">
              <a:solidFill>
                <a:srgbClr val="000000"/>
              </a:solidFill>
              <a:highlight>
                <a:srgbClr val="C0C0C0"/>
              </a:highlight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04DDE-EFAE-451C-9686-92345A7E3607}"/>
              </a:ext>
            </a:extLst>
          </p:cNvPr>
          <p:cNvSpPr txBox="1"/>
          <p:nvPr/>
        </p:nvSpPr>
        <p:spPr>
          <a:xfrm>
            <a:off x="4656138" y="6080563"/>
            <a:ext cx="4902200" cy="395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FF0000"/>
                </a:solidFill>
                <a:latin typeface="幼圆" pitchFamily="49" charset="-122"/>
                <a:ea typeface="幼圆" pitchFamily="49" charset="-122"/>
              </a:rPr>
              <a:t>同一时点</a:t>
            </a:r>
            <a:r>
              <a:rPr lang="zh-CN" altLang="en-US" b="1" dirty="0">
                <a:solidFill>
                  <a:srgbClr val="000000"/>
                </a:solidFill>
                <a:latin typeface="幼圆" pitchFamily="49" charset="-122"/>
                <a:ea typeface="幼圆" pitchFamily="49" charset="-122"/>
              </a:rPr>
              <a:t>上现金流入与流出之差</a:t>
            </a:r>
            <a:r>
              <a:rPr lang="en-US" altLang="zh-CN" b="1" dirty="0">
                <a:solidFill>
                  <a:srgbClr val="000000"/>
                </a:solidFill>
                <a:latin typeface="幼圆" pitchFamily="49" charset="-122"/>
                <a:ea typeface="幼圆" pitchFamily="49" charset="-122"/>
              </a:rPr>
              <a:t>(</a:t>
            </a:r>
            <a:r>
              <a:rPr lang="en-US" altLang="zh-CN" b="1" dirty="0">
                <a:solidFill>
                  <a:srgbClr val="000000"/>
                </a:solidFill>
                <a:latin typeface="Tahoma" panose="020B0604030504040204" pitchFamily="34" charset="0"/>
                <a:ea typeface="幼圆" pitchFamily="49" charset="-122"/>
              </a:rPr>
              <a:t>CI</a:t>
            </a:r>
            <a:r>
              <a:rPr lang="zh-CN" altLang="en-US" b="1" dirty="0">
                <a:solidFill>
                  <a:srgbClr val="000000"/>
                </a:solidFill>
                <a:latin typeface="Tahoma" panose="020B0604030504040204" pitchFamily="34" charset="0"/>
                <a:ea typeface="幼圆" pitchFamily="49" charset="-122"/>
              </a:rPr>
              <a:t>－</a:t>
            </a:r>
            <a:r>
              <a:rPr lang="en-US" altLang="zh-CN" b="1" dirty="0">
                <a:solidFill>
                  <a:srgbClr val="000000"/>
                </a:solidFill>
                <a:latin typeface="Tahoma" panose="020B0604030504040204" pitchFamily="34" charset="0"/>
                <a:ea typeface="幼圆" pitchFamily="49" charset="-122"/>
              </a:rPr>
              <a:t>CO</a:t>
            </a:r>
            <a:r>
              <a:rPr lang="en-US" altLang="zh-CN" b="1" dirty="0">
                <a:solidFill>
                  <a:srgbClr val="000000"/>
                </a:solidFill>
                <a:latin typeface="幼圆" pitchFamily="49" charset="-122"/>
                <a:ea typeface="幼圆" pitchFamily="49" charset="-122"/>
              </a:rPr>
              <a:t>)</a:t>
            </a:r>
          </a:p>
        </p:txBody>
      </p: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灯片编号占位符 3">
            <a:extLst>
              <a:ext uri="{FF2B5EF4-FFF2-40B4-BE49-F238E27FC236}">
                <a16:creationId xmlns:a16="http://schemas.microsoft.com/office/drawing/2014/main" id="{A1072F13-6C2D-5F27-541F-6DF8703E1E6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EF073A4F-20D5-D34B-8CD9-E6595B147D84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4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0D354F3C-15BA-FCBB-B109-08204DE1B9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现金流量</a:t>
            </a:r>
          </a:p>
        </p:txBody>
      </p:sp>
      <p:sp>
        <p:nvSpPr>
          <p:cNvPr id="7172" name="Rectangle 21">
            <a:extLst>
              <a:ext uri="{FF2B5EF4-FFF2-40B4-BE49-F238E27FC236}">
                <a16:creationId xmlns:a16="http://schemas.microsoft.com/office/drawing/2014/main" id="{2C25CE5D-1A7E-F201-4F05-CA83EECBBA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r>
              <a:rPr lang="zh-CN" altLang="en-US" dirty="0"/>
              <a:t>一、现金流量的概念</a:t>
            </a:r>
          </a:p>
        </p:txBody>
      </p:sp>
      <p:sp>
        <p:nvSpPr>
          <p:cNvPr id="39958" name="Rectangle 22">
            <a:extLst>
              <a:ext uri="{FF2B5EF4-FFF2-40B4-BE49-F238E27FC236}">
                <a16:creationId xmlns:a16="http://schemas.microsoft.com/office/drawing/2014/main" id="{A49724A5-95FD-9E9F-5BDD-CA1DE9AB1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2525" y="1849439"/>
            <a:ext cx="48974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zh-CN" sz="2000" b="1" dirty="0">
                <a:latin typeface="幼圆" pitchFamily="49" charset="-122"/>
                <a:ea typeface="幼圆" pitchFamily="49" charset="-122"/>
              </a:rPr>
              <a:t>2. </a:t>
            </a:r>
            <a:r>
              <a:rPr lang="zh-CN" altLang="en-US" sz="2000" b="1" dirty="0">
                <a:latin typeface="幼圆" pitchFamily="49" charset="-122"/>
                <a:ea typeface="幼圆" pitchFamily="49" charset="-122"/>
              </a:rPr>
              <a:t>确定现金流量应注意的问题</a:t>
            </a:r>
          </a:p>
        </p:txBody>
      </p:sp>
      <p:grpSp>
        <p:nvGrpSpPr>
          <p:cNvPr id="2" name="Group 23">
            <a:extLst>
              <a:ext uri="{FF2B5EF4-FFF2-40B4-BE49-F238E27FC236}">
                <a16:creationId xmlns:a16="http://schemas.microsoft.com/office/drawing/2014/main" id="{79FA0957-D3B7-02E4-3A63-22C9758D7D31}"/>
              </a:ext>
            </a:extLst>
          </p:cNvPr>
          <p:cNvGrpSpPr>
            <a:grpSpLocks/>
          </p:cNvGrpSpPr>
          <p:nvPr/>
        </p:nvGrpSpPr>
        <p:grpSpPr bwMode="auto">
          <a:xfrm>
            <a:off x="2363788" y="2492375"/>
            <a:ext cx="8304212" cy="762000"/>
            <a:chOff x="529" y="1797"/>
            <a:chExt cx="5345" cy="480"/>
          </a:xfrm>
        </p:grpSpPr>
        <p:sp>
          <p:nvSpPr>
            <p:cNvPr id="7187" name="Rectangle 24">
              <a:extLst>
                <a:ext uri="{FF2B5EF4-FFF2-40B4-BE49-F238E27FC236}">
                  <a16:creationId xmlns:a16="http://schemas.microsoft.com/office/drawing/2014/main" id="{34539505-5F24-C997-AFF0-B08ECF0154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6" y="1846"/>
              <a:ext cx="4958" cy="409"/>
            </a:xfrm>
            <a:prstGeom prst="rect">
              <a:avLst/>
            </a:prstGeom>
            <a:gradFill rotWithShape="1">
              <a:gsLst>
                <a:gs pos="0">
                  <a:srgbClr val="C9E4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lang="en-US" altLang="zh-CN" sz="2000" b="1" dirty="0">
                  <a:solidFill>
                    <a:srgbClr val="000000"/>
                  </a:solidFill>
                  <a:latin typeface="隶书" pitchFamily="49" charset="-122"/>
                </a:rPr>
                <a:t> </a:t>
              </a:r>
              <a:r>
                <a:rPr lang="zh-CN" altLang="en-US" sz="2000" b="1" dirty="0">
                  <a:solidFill>
                    <a:srgbClr val="000000"/>
                  </a:solidFill>
                  <a:latin typeface="幼圆" pitchFamily="49" charset="-122"/>
                  <a:ea typeface="幼圆" pitchFamily="49" charset="-122"/>
                </a:rPr>
                <a:t>每一笔现金流入和现金流出都应有明确的发生时点</a:t>
              </a:r>
              <a:endParaRPr lang="ko-KR" altLang="en-US" sz="2000" b="1" dirty="0">
                <a:solidFill>
                  <a:srgbClr val="000000"/>
                </a:solidFill>
                <a:latin typeface="幼圆" pitchFamily="49" charset="-122"/>
                <a:ea typeface="幼圆" pitchFamily="49" charset="-122"/>
              </a:endParaRPr>
            </a:p>
          </p:txBody>
        </p:sp>
        <p:grpSp>
          <p:nvGrpSpPr>
            <p:cNvPr id="7188" name="Group 25">
              <a:extLst>
                <a:ext uri="{FF2B5EF4-FFF2-40B4-BE49-F238E27FC236}">
                  <a16:creationId xmlns:a16="http://schemas.microsoft.com/office/drawing/2014/main" id="{AC51D3D3-2BFB-DA34-0882-C2D52F3DE0F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9" y="1797"/>
              <a:ext cx="523" cy="480"/>
              <a:chOff x="864" y="1046"/>
              <a:chExt cx="480" cy="480"/>
            </a:xfrm>
          </p:grpSpPr>
          <p:sp>
            <p:nvSpPr>
              <p:cNvPr id="7189" name="Oval 26">
                <a:extLst>
                  <a:ext uri="{FF2B5EF4-FFF2-40B4-BE49-F238E27FC236}">
                    <a16:creationId xmlns:a16="http://schemas.microsoft.com/office/drawing/2014/main" id="{747AA858-0460-36BD-BF32-0CEA87C8C2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46"/>
                <a:ext cx="480" cy="480"/>
              </a:xfrm>
              <a:prstGeom prst="ellipse">
                <a:avLst/>
              </a:prstGeom>
              <a:gradFill rotWithShape="0">
                <a:gsLst>
                  <a:gs pos="0">
                    <a:srgbClr val="036D7B"/>
                  </a:gs>
                  <a:gs pos="100000">
                    <a:srgbClr val="333399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190" name="Oval 27">
                <a:extLst>
                  <a:ext uri="{FF2B5EF4-FFF2-40B4-BE49-F238E27FC236}">
                    <a16:creationId xmlns:a16="http://schemas.microsoft.com/office/drawing/2014/main" id="{D78B94B4-7323-EA9A-D2E9-07E29BD6D5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6" y="1095"/>
                <a:ext cx="355" cy="355"/>
              </a:xfrm>
              <a:prstGeom prst="ellipse">
                <a:avLst/>
              </a:prstGeom>
              <a:gradFill rotWithShape="0">
                <a:gsLst>
                  <a:gs pos="0">
                    <a:srgbClr val="333399"/>
                  </a:gs>
                  <a:gs pos="100000">
                    <a:srgbClr val="036D7B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ko-KR" altLang="en-US" sz="2400" b="1">
                    <a:solidFill>
                      <a:srgbClr val="000000"/>
                    </a:solidFill>
                    <a:latin typeface="Verdana" panose="020B0604030504040204" pitchFamily="34" charset="0"/>
                    <a:ea typeface="Gulim" panose="020B0600000101010101" pitchFamily="34" charset="-127"/>
                  </a:rPr>
                  <a:t>1</a:t>
                </a:r>
              </a:p>
            </p:txBody>
          </p:sp>
        </p:grpSp>
      </p:grpSp>
      <p:grpSp>
        <p:nvGrpSpPr>
          <p:cNvPr id="4" name="Group 28">
            <a:extLst>
              <a:ext uri="{FF2B5EF4-FFF2-40B4-BE49-F238E27FC236}">
                <a16:creationId xmlns:a16="http://schemas.microsoft.com/office/drawing/2014/main" id="{0EDAFC18-4239-0C0B-4DBE-9DEDAEBBDD52}"/>
              </a:ext>
            </a:extLst>
          </p:cNvPr>
          <p:cNvGrpSpPr>
            <a:grpSpLocks/>
          </p:cNvGrpSpPr>
          <p:nvPr/>
        </p:nvGrpSpPr>
        <p:grpSpPr bwMode="auto">
          <a:xfrm>
            <a:off x="2363788" y="3644900"/>
            <a:ext cx="8304212" cy="762000"/>
            <a:chOff x="529" y="2383"/>
            <a:chExt cx="4800" cy="480"/>
          </a:xfrm>
        </p:grpSpPr>
        <p:sp>
          <p:nvSpPr>
            <p:cNvPr id="7183" name="Rectangle 29">
              <a:extLst>
                <a:ext uri="{FF2B5EF4-FFF2-40B4-BE49-F238E27FC236}">
                  <a16:creationId xmlns:a16="http://schemas.microsoft.com/office/drawing/2014/main" id="{A81C3ED9-7077-DD06-834C-69E630490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4" y="2432"/>
              <a:ext cx="4445" cy="408"/>
            </a:xfrm>
            <a:prstGeom prst="rect">
              <a:avLst/>
            </a:prstGeom>
            <a:gradFill rotWithShape="1">
              <a:gsLst>
                <a:gs pos="0">
                  <a:srgbClr val="C9E4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lang="en-US" altLang="zh-CN" sz="2000" dirty="0">
                  <a:solidFill>
                    <a:srgbClr val="000000"/>
                  </a:solidFill>
                  <a:latin typeface="隶书" pitchFamily="49" charset="-122"/>
                </a:rPr>
                <a:t> </a:t>
              </a:r>
              <a:r>
                <a:rPr lang="zh-CN" altLang="en-US" sz="2000" b="1" dirty="0">
                  <a:solidFill>
                    <a:srgbClr val="000000"/>
                  </a:solidFill>
                  <a:latin typeface="幼圆" pitchFamily="49" charset="-122"/>
                  <a:ea typeface="幼圆" pitchFamily="49" charset="-122"/>
                </a:rPr>
                <a:t>每一笔现金流量都必须是实际发生的</a:t>
              </a:r>
            </a:p>
          </p:txBody>
        </p:sp>
        <p:grpSp>
          <p:nvGrpSpPr>
            <p:cNvPr id="7184" name="Group 30">
              <a:extLst>
                <a:ext uri="{FF2B5EF4-FFF2-40B4-BE49-F238E27FC236}">
                  <a16:creationId xmlns:a16="http://schemas.microsoft.com/office/drawing/2014/main" id="{AA7689CF-8C73-C131-35AF-6803552710B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9" y="2383"/>
              <a:ext cx="480" cy="480"/>
              <a:chOff x="864" y="1046"/>
              <a:chExt cx="480" cy="480"/>
            </a:xfrm>
          </p:grpSpPr>
          <p:sp>
            <p:nvSpPr>
              <p:cNvPr id="7185" name="Oval 31">
                <a:extLst>
                  <a:ext uri="{FF2B5EF4-FFF2-40B4-BE49-F238E27FC236}">
                    <a16:creationId xmlns:a16="http://schemas.microsoft.com/office/drawing/2014/main" id="{E9F9C450-EE40-C565-4A2C-72081FB42B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46"/>
                <a:ext cx="480" cy="480"/>
              </a:xfrm>
              <a:prstGeom prst="ellipse">
                <a:avLst/>
              </a:prstGeom>
              <a:gradFill rotWithShape="0">
                <a:gsLst>
                  <a:gs pos="0">
                    <a:srgbClr val="036D7B"/>
                  </a:gs>
                  <a:gs pos="100000">
                    <a:srgbClr val="333399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186" name="Oval 32">
                <a:extLst>
                  <a:ext uri="{FF2B5EF4-FFF2-40B4-BE49-F238E27FC236}">
                    <a16:creationId xmlns:a16="http://schemas.microsoft.com/office/drawing/2014/main" id="{1A030649-6C7D-1D5B-8CCF-512F9A10B3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6" y="1095"/>
                <a:ext cx="355" cy="355"/>
              </a:xfrm>
              <a:prstGeom prst="ellipse">
                <a:avLst/>
              </a:prstGeom>
              <a:gradFill rotWithShape="0">
                <a:gsLst>
                  <a:gs pos="0">
                    <a:srgbClr val="333399"/>
                  </a:gs>
                  <a:gs pos="100000">
                    <a:srgbClr val="036D7B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ko-KR" altLang="en-US" sz="2400" b="1">
                    <a:solidFill>
                      <a:srgbClr val="000000"/>
                    </a:solidFill>
                    <a:latin typeface="Verdana" panose="020B0604030504040204" pitchFamily="34" charset="0"/>
                    <a:ea typeface="Gulim" panose="020B0600000101010101" pitchFamily="34" charset="-127"/>
                  </a:rPr>
                  <a:t>2</a:t>
                </a:r>
              </a:p>
            </p:txBody>
          </p:sp>
        </p:grpSp>
      </p:grpSp>
      <p:grpSp>
        <p:nvGrpSpPr>
          <p:cNvPr id="6" name="Group 33">
            <a:extLst>
              <a:ext uri="{FF2B5EF4-FFF2-40B4-BE49-F238E27FC236}">
                <a16:creationId xmlns:a16="http://schemas.microsoft.com/office/drawing/2014/main" id="{37F969DA-DED7-C46B-7613-B6E73B7A623B}"/>
              </a:ext>
            </a:extLst>
          </p:cNvPr>
          <p:cNvGrpSpPr>
            <a:grpSpLocks/>
          </p:cNvGrpSpPr>
          <p:nvPr/>
        </p:nvGrpSpPr>
        <p:grpSpPr bwMode="auto">
          <a:xfrm>
            <a:off x="2351088" y="4797425"/>
            <a:ext cx="8316912" cy="787400"/>
            <a:chOff x="521" y="2976"/>
            <a:chExt cx="5239" cy="496"/>
          </a:xfrm>
        </p:grpSpPr>
        <p:sp>
          <p:nvSpPr>
            <p:cNvPr id="7179" name="Rectangle 34">
              <a:extLst>
                <a:ext uri="{FF2B5EF4-FFF2-40B4-BE49-F238E27FC236}">
                  <a16:creationId xmlns:a16="http://schemas.microsoft.com/office/drawing/2014/main" id="{B1649888-BE87-EF48-AAEC-B00DE8C124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4" y="3022"/>
              <a:ext cx="4876" cy="405"/>
            </a:xfrm>
            <a:prstGeom prst="rect">
              <a:avLst/>
            </a:prstGeom>
            <a:gradFill rotWithShape="1">
              <a:gsLst>
                <a:gs pos="0">
                  <a:srgbClr val="C9E4FF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lang="en-US" altLang="zh-CN" sz="2000" b="1" dirty="0">
                  <a:solidFill>
                    <a:srgbClr val="000000"/>
                  </a:solidFill>
                  <a:latin typeface="幼圆" pitchFamily="49" charset="-122"/>
                  <a:ea typeface="幼圆" pitchFamily="49" charset="-122"/>
                </a:rPr>
                <a:t> </a:t>
              </a:r>
              <a:r>
                <a:rPr lang="zh-CN" altLang="en-US" sz="2000" b="1" dirty="0">
                  <a:solidFill>
                    <a:srgbClr val="000000"/>
                  </a:solidFill>
                  <a:latin typeface="幼圆" pitchFamily="49" charset="-122"/>
                  <a:ea typeface="幼圆" pitchFamily="49" charset="-122"/>
                </a:rPr>
                <a:t>对同一项活动的现金流量要有明确的分析立场和出发点</a:t>
              </a:r>
            </a:p>
          </p:txBody>
        </p:sp>
        <p:grpSp>
          <p:nvGrpSpPr>
            <p:cNvPr id="7180" name="Group 35">
              <a:extLst>
                <a:ext uri="{FF2B5EF4-FFF2-40B4-BE49-F238E27FC236}">
                  <a16:creationId xmlns:a16="http://schemas.microsoft.com/office/drawing/2014/main" id="{35BA5D78-36CE-57B3-F910-6101776394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1" y="2976"/>
              <a:ext cx="480" cy="496"/>
              <a:chOff x="864" y="1046"/>
              <a:chExt cx="480" cy="480"/>
            </a:xfrm>
          </p:grpSpPr>
          <p:sp>
            <p:nvSpPr>
              <p:cNvPr id="7181" name="Oval 36">
                <a:extLst>
                  <a:ext uri="{FF2B5EF4-FFF2-40B4-BE49-F238E27FC236}">
                    <a16:creationId xmlns:a16="http://schemas.microsoft.com/office/drawing/2014/main" id="{0CC8E00F-81B9-FFAD-B358-BE2CD1FEB7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1046"/>
                <a:ext cx="480" cy="480"/>
              </a:xfrm>
              <a:prstGeom prst="ellipse">
                <a:avLst/>
              </a:prstGeom>
              <a:gradFill rotWithShape="0">
                <a:gsLst>
                  <a:gs pos="0">
                    <a:srgbClr val="036D7B"/>
                  </a:gs>
                  <a:gs pos="100000">
                    <a:srgbClr val="333399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182" name="Oval 37">
                <a:extLst>
                  <a:ext uri="{FF2B5EF4-FFF2-40B4-BE49-F238E27FC236}">
                    <a16:creationId xmlns:a16="http://schemas.microsoft.com/office/drawing/2014/main" id="{E204EDAE-31CE-326B-48AF-E93F19C738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6" y="1095"/>
                <a:ext cx="355" cy="355"/>
              </a:xfrm>
              <a:prstGeom prst="ellipse">
                <a:avLst/>
              </a:prstGeom>
              <a:gradFill rotWithShape="0">
                <a:gsLst>
                  <a:gs pos="0">
                    <a:srgbClr val="333399"/>
                  </a:gs>
                  <a:gs pos="100000">
                    <a:srgbClr val="036D7B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ko-KR" altLang="en-US" sz="2400" b="1">
                    <a:solidFill>
                      <a:srgbClr val="000000"/>
                    </a:solidFill>
                    <a:latin typeface="Verdana" panose="020B0604030504040204" pitchFamily="34" charset="0"/>
                    <a:ea typeface="Gulim" panose="020B0600000101010101" pitchFamily="34" charset="-127"/>
                  </a:rPr>
                  <a:t>3</a:t>
                </a:r>
              </a:p>
            </p:txBody>
          </p:sp>
        </p:grpSp>
      </p:grpSp>
      <p:sp>
        <p:nvSpPr>
          <p:cNvPr id="22" name="AutoShape 61">
            <a:extLst>
              <a:ext uri="{FF2B5EF4-FFF2-40B4-BE49-F238E27FC236}">
                <a16:creationId xmlns:a16="http://schemas.microsoft.com/office/drawing/2014/main" id="{DAA65109-E387-3906-C5FF-2E9556C04463}"/>
              </a:ext>
            </a:extLst>
          </p:cNvPr>
          <p:cNvSpPr>
            <a:spLocks noChangeArrowheads="1"/>
          </p:cNvSpPr>
          <p:nvPr/>
        </p:nvSpPr>
        <p:spPr bwMode="auto">
          <a:xfrm rot="10800000" flipH="1" flipV="1">
            <a:off x="6167439" y="1700214"/>
            <a:ext cx="4105275" cy="2498725"/>
          </a:xfrm>
          <a:prstGeom prst="wedgeRoundRectCallout">
            <a:avLst>
              <a:gd name="adj1" fmla="val -29468"/>
              <a:gd name="adj2" fmla="val 103810"/>
              <a:gd name="adj3" fmla="val 16667"/>
            </a:avLst>
          </a:prstGeom>
          <a:gradFill rotWithShape="1">
            <a:gsLst>
              <a:gs pos="0">
                <a:srgbClr val="66CCFF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15000"/>
              </a:lnSpc>
              <a:spcAft>
                <a:spcPct val="0"/>
              </a:spcAft>
              <a:buClrTx/>
              <a:buSzTx/>
              <a:buNone/>
            </a:pPr>
            <a:r>
              <a:rPr lang="zh-CN" altLang="en-US" sz="2000" dirty="0">
                <a:solidFill>
                  <a:srgbClr val="000000"/>
                </a:solidFill>
              </a:rPr>
              <a:t>如国家对企业征收的税款，从企业角度看属于现金流出，但从整个国民经济来看，只是国家范围内的转移支付，一种再分配，所以不是现金流量</a:t>
            </a:r>
            <a:r>
              <a:rPr kumimoji="0" lang="zh-CN" altLang="en-US" sz="2000" b="1" dirty="0">
                <a:ea typeface="华文楷体" panose="02010600040101010101" pitchFamily="2" charset="-122"/>
              </a:rPr>
              <a:t>。</a:t>
            </a:r>
          </a:p>
        </p:txBody>
      </p:sp>
      <p:sp>
        <p:nvSpPr>
          <p:cNvPr id="21" name="AutoShape 60">
            <a:extLst>
              <a:ext uri="{FF2B5EF4-FFF2-40B4-BE49-F238E27FC236}">
                <a16:creationId xmlns:a16="http://schemas.microsoft.com/office/drawing/2014/main" id="{36DD705F-D5B1-873B-9BE4-C7D750DF0E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1538" y="765175"/>
            <a:ext cx="4464050" cy="1722438"/>
          </a:xfrm>
          <a:prstGeom prst="wedgeRoundRectCallout">
            <a:avLst>
              <a:gd name="adj1" fmla="val -63833"/>
              <a:gd name="adj2" fmla="val 157741"/>
              <a:gd name="adj3" fmla="val 16667"/>
            </a:avLst>
          </a:prstGeom>
          <a:gradFill rotWithShape="1">
            <a:gsLst>
              <a:gs pos="0">
                <a:srgbClr val="66CCFF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15000"/>
              </a:lnSpc>
              <a:spcAft>
                <a:spcPct val="0"/>
              </a:spcAft>
              <a:buClrTx/>
              <a:buSzTx/>
              <a:buNone/>
            </a:pPr>
            <a:r>
              <a:rPr lang="zh-CN" altLang="en-US" sz="2000" dirty="0">
                <a:solidFill>
                  <a:srgbClr val="000000"/>
                </a:solidFill>
              </a:rPr>
              <a:t>每一笔现金流量都有可靠的凭证验收，不应将应收账款、应付账款、暂时不能兑现的有价证劵、不能立即出让变现的固定资产账面价值、沉没成本等作为现金流量</a:t>
            </a:r>
            <a:r>
              <a:rPr kumimoji="0" lang="zh-CN" altLang="en-US" sz="2000" b="1" dirty="0">
                <a:ea typeface="华文楷体" panose="02010600040101010101" pitchFamily="2" charset="-122"/>
              </a:rPr>
              <a:t>。</a:t>
            </a:r>
          </a:p>
        </p:txBody>
      </p: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1000"/>
                                        <p:tgtEl>
                                          <p:spTgt spid="39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4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18" presetID="12" presetClass="entr" presetSubtype="4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58" grpId="0"/>
      <p:bldP spid="22" grpId="0" animBg="1"/>
      <p:bldP spid="21" grpId="0" animBg="1"/>
      <p:bldP spid="21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灯片编号占位符 3">
            <a:extLst>
              <a:ext uri="{FF2B5EF4-FFF2-40B4-BE49-F238E27FC236}">
                <a16:creationId xmlns:a16="http://schemas.microsoft.com/office/drawing/2014/main" id="{D310839D-F1E5-0384-D0B1-DCE148F87FE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58EFE46A-B82F-2D4D-9F02-B2C9F3A8FB9D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5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B4826C02-8D0C-0926-91C5-3724D8178B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现金流量</a:t>
            </a:r>
          </a:p>
        </p:txBody>
      </p:sp>
      <p:sp>
        <p:nvSpPr>
          <p:cNvPr id="8196" name="Rectangle 47">
            <a:extLst>
              <a:ext uri="{FF2B5EF4-FFF2-40B4-BE49-F238E27FC236}">
                <a16:creationId xmlns:a16="http://schemas.microsoft.com/office/drawing/2014/main" id="{580DBB53-BD79-EA33-DAF6-C6FC7FC839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71713" y="908721"/>
            <a:ext cx="8208962" cy="5400675"/>
          </a:xfrm>
          <a:noFill/>
        </p:spPr>
        <p:txBody>
          <a:bodyPr/>
          <a:lstStyle/>
          <a:p>
            <a:pPr marL="0" indent="0" eaLnBrk="1" hangingPunct="1">
              <a:buNone/>
            </a:pPr>
            <a:r>
              <a:rPr lang="zh-CN" altLang="en-US" dirty="0"/>
              <a:t>一、现金流量的概念</a:t>
            </a:r>
          </a:p>
        </p:txBody>
      </p:sp>
      <p:sp>
        <p:nvSpPr>
          <p:cNvPr id="41014" name="Rectangle 54">
            <a:extLst>
              <a:ext uri="{FF2B5EF4-FFF2-40B4-BE49-F238E27FC236}">
                <a16:creationId xmlns:a16="http://schemas.microsoft.com/office/drawing/2014/main" id="{3C452A53-2CD6-1034-20BC-4BB3499508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2688" y="1412776"/>
            <a:ext cx="55514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zh-CN" sz="2000" b="1" dirty="0">
                <a:latin typeface="幼圆" pitchFamily="49" charset="-122"/>
                <a:ea typeface="幼圆" pitchFamily="49" charset="-122"/>
              </a:rPr>
              <a:t>3. </a:t>
            </a:r>
            <a:r>
              <a:rPr lang="zh-CN" altLang="en-US" sz="2000" b="1" dirty="0">
                <a:latin typeface="幼圆" pitchFamily="49" charset="-122"/>
                <a:ea typeface="幼圆" pitchFamily="49" charset="-122"/>
              </a:rPr>
              <a:t>现金流量图（</a:t>
            </a:r>
            <a:r>
              <a:rPr lang="en-US" altLang="zh-CN" sz="2000" b="1" dirty="0">
                <a:latin typeface="幼圆" pitchFamily="49" charset="-122"/>
                <a:ea typeface="幼圆" pitchFamily="49" charset="-122"/>
              </a:rPr>
              <a:t>Cash-flow diagrams</a:t>
            </a:r>
            <a:r>
              <a:rPr lang="zh-CN" altLang="en-US" sz="2000" b="1" dirty="0">
                <a:latin typeface="幼圆" pitchFamily="49" charset="-122"/>
                <a:ea typeface="幼圆" pitchFamily="49" charset="-122"/>
              </a:rPr>
              <a:t>）</a:t>
            </a:r>
          </a:p>
        </p:txBody>
      </p:sp>
      <p:grpSp>
        <p:nvGrpSpPr>
          <p:cNvPr id="2" name="Group 62">
            <a:extLst>
              <a:ext uri="{FF2B5EF4-FFF2-40B4-BE49-F238E27FC236}">
                <a16:creationId xmlns:a16="http://schemas.microsoft.com/office/drawing/2014/main" id="{53A57790-23AC-17E5-BC9B-95878A41DD16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3933826"/>
            <a:ext cx="9144000" cy="1223963"/>
            <a:chOff x="0" y="2478"/>
            <a:chExt cx="5760" cy="771"/>
          </a:xfrm>
        </p:grpSpPr>
        <p:sp>
          <p:nvSpPr>
            <p:cNvPr id="8238" name="Rectangle 51">
              <a:extLst>
                <a:ext uri="{FF2B5EF4-FFF2-40B4-BE49-F238E27FC236}">
                  <a16:creationId xmlns:a16="http://schemas.microsoft.com/office/drawing/2014/main" id="{F3A04321-F259-1A65-79EA-4093CDFF21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478"/>
              <a:ext cx="5760" cy="771"/>
            </a:xfrm>
            <a:prstGeom prst="rect">
              <a:avLst/>
            </a:prstGeom>
            <a:gradFill rotWithShape="1">
              <a:gsLst>
                <a:gs pos="0">
                  <a:srgbClr val="C9E4FF">
                    <a:alpha val="45000"/>
                  </a:srgbClr>
                </a:gs>
                <a:gs pos="100000">
                  <a:srgbClr val="FFFFFF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39" name="Text Box 60">
              <a:extLst>
                <a:ext uri="{FF2B5EF4-FFF2-40B4-BE49-F238E27FC236}">
                  <a16:creationId xmlns:a16="http://schemas.microsoft.com/office/drawing/2014/main" id="{3C788E1B-2E0B-4994-46A9-DFB62FBDF3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58" y="2654"/>
              <a:ext cx="827" cy="2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200" dirty="0">
                  <a:solidFill>
                    <a:srgbClr val="000000"/>
                  </a:solidFill>
                </a:rPr>
                <a:t>现金流出</a:t>
              </a:r>
            </a:p>
          </p:txBody>
        </p:sp>
      </p:grpSp>
      <p:grpSp>
        <p:nvGrpSpPr>
          <p:cNvPr id="3" name="Group 61">
            <a:extLst>
              <a:ext uri="{FF2B5EF4-FFF2-40B4-BE49-F238E27FC236}">
                <a16:creationId xmlns:a16="http://schemas.microsoft.com/office/drawing/2014/main" id="{174CA8F3-B01D-179B-9D17-9F4ED07E15BD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2349500"/>
            <a:ext cx="9144000" cy="1296988"/>
            <a:chOff x="0" y="1480"/>
            <a:chExt cx="5760" cy="817"/>
          </a:xfrm>
        </p:grpSpPr>
        <p:sp>
          <p:nvSpPr>
            <p:cNvPr id="8236" name="Rectangle 50">
              <a:extLst>
                <a:ext uri="{FF2B5EF4-FFF2-40B4-BE49-F238E27FC236}">
                  <a16:creationId xmlns:a16="http://schemas.microsoft.com/office/drawing/2014/main" id="{5B9906C3-CEE9-708A-9E20-1887435C6F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480"/>
              <a:ext cx="5760" cy="817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FFFF89">
                    <a:alpha val="45000"/>
                  </a:srgb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37" name="Text Box 59">
              <a:extLst>
                <a:ext uri="{FF2B5EF4-FFF2-40B4-BE49-F238E27FC236}">
                  <a16:creationId xmlns:a16="http://schemas.microsoft.com/office/drawing/2014/main" id="{72A1104F-F120-FBAF-47E5-4E594037FD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" y="1839"/>
              <a:ext cx="827" cy="2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200" dirty="0">
                  <a:solidFill>
                    <a:srgbClr val="000000"/>
                  </a:solidFill>
                </a:rPr>
                <a:t>现金流入</a:t>
              </a:r>
            </a:p>
          </p:txBody>
        </p:sp>
      </p:grpSp>
      <p:sp>
        <p:nvSpPr>
          <p:cNvPr id="8200" name="Line 14">
            <a:extLst>
              <a:ext uri="{FF2B5EF4-FFF2-40B4-BE49-F238E27FC236}">
                <a16:creationId xmlns:a16="http://schemas.microsoft.com/office/drawing/2014/main" id="{C047C829-AD48-0989-03B3-FCDCCD273C9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55800" y="3789364"/>
            <a:ext cx="0" cy="12858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grpSp>
        <p:nvGrpSpPr>
          <p:cNvPr id="4" name="Group 81">
            <a:extLst>
              <a:ext uri="{FF2B5EF4-FFF2-40B4-BE49-F238E27FC236}">
                <a16:creationId xmlns:a16="http://schemas.microsoft.com/office/drawing/2014/main" id="{6D82D857-F347-7197-6084-9C08E764988C}"/>
              </a:ext>
            </a:extLst>
          </p:cNvPr>
          <p:cNvGrpSpPr>
            <a:grpSpLocks/>
          </p:cNvGrpSpPr>
          <p:nvPr/>
        </p:nvGrpSpPr>
        <p:grpSpPr bwMode="auto">
          <a:xfrm>
            <a:off x="2279651" y="3789363"/>
            <a:ext cx="2447925" cy="1301750"/>
            <a:chOff x="476" y="2387"/>
            <a:chExt cx="1542" cy="820"/>
          </a:xfrm>
        </p:grpSpPr>
        <p:sp>
          <p:nvSpPr>
            <p:cNvPr id="8232" name="Text Box 26">
              <a:extLst>
                <a:ext uri="{FF2B5EF4-FFF2-40B4-BE49-F238E27FC236}">
                  <a16:creationId xmlns:a16="http://schemas.microsoft.com/office/drawing/2014/main" id="{6E37709B-4F77-D4A3-C87C-943512CD6D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6" y="2976"/>
              <a:ext cx="1542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1800">
                  <a:solidFill>
                    <a:srgbClr val="000000"/>
                  </a:solidFill>
                  <a:ea typeface="宋体" panose="02010600030101010101" pitchFamily="2" charset="-122"/>
                </a:rPr>
                <a:t>    </a:t>
              </a:r>
              <a:r>
                <a:rPr kumimoji="0" lang="en-US" altLang="zh-CN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100        100      100</a:t>
              </a:r>
              <a:r>
                <a:rPr kumimoji="0" lang="en-US" altLang="zh-CN" sz="1800">
                  <a:solidFill>
                    <a:srgbClr val="000000"/>
                  </a:solidFill>
                  <a:ea typeface="宋体" panose="02010600030101010101" pitchFamily="2" charset="-122"/>
                </a:rPr>
                <a:t>       </a:t>
              </a:r>
            </a:p>
          </p:txBody>
        </p:sp>
        <p:sp>
          <p:nvSpPr>
            <p:cNvPr id="8233" name="Line 15">
              <a:extLst>
                <a:ext uri="{FF2B5EF4-FFF2-40B4-BE49-F238E27FC236}">
                  <a16:creationId xmlns:a16="http://schemas.microsoft.com/office/drawing/2014/main" id="{DEAE6C06-C286-A41D-9AF2-EC48131962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1" y="2387"/>
              <a:ext cx="0" cy="49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34" name="Line 16">
              <a:extLst>
                <a:ext uri="{FF2B5EF4-FFF2-40B4-BE49-F238E27FC236}">
                  <a16:creationId xmlns:a16="http://schemas.microsoft.com/office/drawing/2014/main" id="{03387C10-8B74-B4A6-92D8-CE0603B8D2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0" y="2387"/>
              <a:ext cx="0" cy="49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35" name="Line 17">
              <a:extLst>
                <a:ext uri="{FF2B5EF4-FFF2-40B4-BE49-F238E27FC236}">
                  <a16:creationId xmlns:a16="http://schemas.microsoft.com/office/drawing/2014/main" id="{4D1BAA6A-D135-07F4-0206-5FBC1F9F29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24" y="2387"/>
              <a:ext cx="0" cy="49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58" name="Line 21">
            <a:extLst>
              <a:ext uri="{FF2B5EF4-FFF2-40B4-BE49-F238E27FC236}">
                <a16:creationId xmlns:a16="http://schemas.microsoft.com/office/drawing/2014/main" id="{15EC48B3-5312-92C9-2058-965A3CCA489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19288" y="3789363"/>
            <a:ext cx="7777162" cy="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  <a:latin typeface="Tahoma" panose="020B0604030504040204" pitchFamily="34" charset="0"/>
              <a:ea typeface="宋体" panose="02010600030101010101" pitchFamily="2" charset="-122"/>
            </a:endParaRPr>
          </a:p>
        </p:txBody>
      </p:sp>
      <p:grpSp>
        <p:nvGrpSpPr>
          <p:cNvPr id="5" name="Group 83">
            <a:extLst>
              <a:ext uri="{FF2B5EF4-FFF2-40B4-BE49-F238E27FC236}">
                <a16:creationId xmlns:a16="http://schemas.microsoft.com/office/drawing/2014/main" id="{F4A2FDDA-9B41-A5C2-7A44-7A6F0308E128}"/>
              </a:ext>
            </a:extLst>
          </p:cNvPr>
          <p:cNvGrpSpPr>
            <a:grpSpLocks/>
          </p:cNvGrpSpPr>
          <p:nvPr/>
        </p:nvGrpSpPr>
        <p:grpSpPr bwMode="auto">
          <a:xfrm>
            <a:off x="4403726" y="2420939"/>
            <a:ext cx="5014913" cy="1368425"/>
            <a:chOff x="1814" y="1525"/>
            <a:chExt cx="3159" cy="862"/>
          </a:xfrm>
        </p:grpSpPr>
        <p:sp>
          <p:nvSpPr>
            <p:cNvPr id="8224" name="Line 18">
              <a:extLst>
                <a:ext uri="{FF2B5EF4-FFF2-40B4-BE49-F238E27FC236}">
                  <a16:creationId xmlns:a16="http://schemas.microsoft.com/office/drawing/2014/main" id="{C16CE06A-1296-E400-ED36-0544798833D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77" y="1933"/>
              <a:ext cx="0" cy="4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25" name="Line 19">
              <a:extLst>
                <a:ext uri="{FF2B5EF4-FFF2-40B4-BE49-F238E27FC236}">
                  <a16:creationId xmlns:a16="http://schemas.microsoft.com/office/drawing/2014/main" id="{FB4694E0-F45B-BE43-3389-5FCC4F391FA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31" y="1933"/>
              <a:ext cx="0" cy="45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26" name="Line 20">
              <a:extLst>
                <a:ext uri="{FF2B5EF4-FFF2-40B4-BE49-F238E27FC236}">
                  <a16:creationId xmlns:a16="http://schemas.microsoft.com/office/drawing/2014/main" id="{F4583091-D8A0-8B85-5B7C-2E23242689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85" y="1933"/>
              <a:ext cx="0" cy="4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27" name="Line 23">
              <a:extLst>
                <a:ext uri="{FF2B5EF4-FFF2-40B4-BE49-F238E27FC236}">
                  <a16:creationId xmlns:a16="http://schemas.microsoft.com/office/drawing/2014/main" id="{3E01E8EB-8FDE-B5E1-5F45-95E6111364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01" y="1933"/>
              <a:ext cx="0" cy="4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28" name="Line 24">
              <a:extLst>
                <a:ext uri="{FF2B5EF4-FFF2-40B4-BE49-F238E27FC236}">
                  <a16:creationId xmlns:a16="http://schemas.microsoft.com/office/drawing/2014/main" id="{C2C8B5F8-C7C1-A00F-65AC-08BC0BAB3C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55" y="1752"/>
              <a:ext cx="0" cy="61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29" name="Line 25">
              <a:extLst>
                <a:ext uri="{FF2B5EF4-FFF2-40B4-BE49-F238E27FC236}">
                  <a16:creationId xmlns:a16="http://schemas.microsoft.com/office/drawing/2014/main" id="{A2FB975E-799E-9095-5A37-2D6C204833D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08" y="1752"/>
              <a:ext cx="0" cy="617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lg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30" name="Text Box 27">
              <a:extLst>
                <a:ext uri="{FF2B5EF4-FFF2-40B4-BE49-F238E27FC236}">
                  <a16:creationId xmlns:a16="http://schemas.microsoft.com/office/drawing/2014/main" id="{31240D6F-CEE2-49BF-0DEB-B092A5CB4C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14" y="1707"/>
              <a:ext cx="226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1800">
                  <a:solidFill>
                    <a:srgbClr val="000000"/>
                  </a:solidFill>
                  <a:ea typeface="宋体" panose="02010600030101010101" pitchFamily="2" charset="-122"/>
                </a:rPr>
                <a:t>    </a:t>
              </a:r>
              <a:r>
                <a:rPr kumimoji="0" lang="en-US" altLang="zh-CN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100        100      100</a:t>
              </a:r>
              <a:r>
                <a:rPr kumimoji="0" lang="en-US" altLang="zh-CN" sz="1800">
                  <a:solidFill>
                    <a:srgbClr val="000000"/>
                  </a:solidFill>
                  <a:ea typeface="宋体" panose="02010600030101010101" pitchFamily="2" charset="-122"/>
                </a:rPr>
                <a:t>                </a:t>
              </a:r>
              <a:r>
                <a:rPr kumimoji="0" lang="en-US" altLang="zh-CN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100</a:t>
              </a:r>
            </a:p>
          </p:txBody>
        </p:sp>
        <p:sp>
          <p:nvSpPr>
            <p:cNvPr id="8231" name="Text Box 28">
              <a:extLst>
                <a:ext uri="{FF2B5EF4-FFF2-40B4-BE49-F238E27FC236}">
                  <a16:creationId xmlns:a16="http://schemas.microsoft.com/office/drawing/2014/main" id="{1ACAAAD7-7F99-C019-2F14-30F837358B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73" y="1525"/>
              <a:ext cx="80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200       200</a:t>
              </a:r>
            </a:p>
          </p:txBody>
        </p:sp>
      </p:grpSp>
      <p:grpSp>
        <p:nvGrpSpPr>
          <p:cNvPr id="6" name="Group 80">
            <a:extLst>
              <a:ext uri="{FF2B5EF4-FFF2-40B4-BE49-F238E27FC236}">
                <a16:creationId xmlns:a16="http://schemas.microsoft.com/office/drawing/2014/main" id="{6D64B136-C263-D56E-D4B1-CDBA6ED1AFA6}"/>
              </a:ext>
            </a:extLst>
          </p:cNvPr>
          <p:cNvGrpSpPr>
            <a:grpSpLocks/>
          </p:cNvGrpSpPr>
          <p:nvPr/>
        </p:nvGrpSpPr>
        <p:grpSpPr bwMode="auto">
          <a:xfrm>
            <a:off x="1630364" y="3566462"/>
            <a:ext cx="8605837" cy="796925"/>
            <a:chOff x="12" y="2324"/>
            <a:chExt cx="5489" cy="502"/>
          </a:xfrm>
        </p:grpSpPr>
        <p:sp>
          <p:nvSpPr>
            <p:cNvPr id="8213" name="Text Box 9">
              <a:extLst>
                <a:ext uri="{FF2B5EF4-FFF2-40B4-BE49-F238E27FC236}">
                  <a16:creationId xmlns:a16="http://schemas.microsoft.com/office/drawing/2014/main" id="{DC2FEC4B-F096-2BDB-B0E7-242BE3EF40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" y="2419"/>
              <a:ext cx="5489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1200" dirty="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rPr>
                <a:t>   </a:t>
              </a:r>
              <a:r>
                <a:rPr kumimoji="0" lang="zh-CN" altLang="en-US" sz="1200" dirty="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rPr>
                <a:t>  </a:t>
              </a:r>
              <a:r>
                <a:rPr kumimoji="0" lang="en-US" altLang="zh-CN" sz="1800" b="1" dirty="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rPr>
                <a:t>0         1          2         3        4        5        6     ……   n-2     n-1      n            </a:t>
              </a:r>
              <a:r>
                <a:rPr kumimoji="0" lang="zh-CN" altLang="en-US" sz="1800" b="1" dirty="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rPr>
                <a:t>       </a:t>
              </a:r>
              <a:r>
                <a:rPr kumimoji="0" lang="en-US" altLang="zh-CN" sz="1800" b="1" dirty="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rPr>
                <a:t>t</a:t>
              </a:r>
            </a:p>
          </p:txBody>
        </p:sp>
        <p:grpSp>
          <p:nvGrpSpPr>
            <p:cNvPr id="8214" name="Group 57">
              <a:extLst>
                <a:ext uri="{FF2B5EF4-FFF2-40B4-BE49-F238E27FC236}">
                  <a16:creationId xmlns:a16="http://schemas.microsoft.com/office/drawing/2014/main" id="{B770A9C2-4DC7-4E20-E847-46C16256D76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6" y="2324"/>
              <a:ext cx="4220" cy="136"/>
              <a:chOff x="656" y="2342"/>
              <a:chExt cx="4220" cy="136"/>
            </a:xfrm>
          </p:grpSpPr>
          <p:sp>
            <p:nvSpPr>
              <p:cNvPr id="8215" name="AutoShape 40">
                <a:extLst>
                  <a:ext uri="{FF2B5EF4-FFF2-40B4-BE49-F238E27FC236}">
                    <a16:creationId xmlns:a16="http://schemas.microsoft.com/office/drawing/2014/main" id="{35D64C6F-A84C-12F8-CE8A-6EA03B65F8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6" y="2342"/>
                <a:ext cx="136" cy="136"/>
              </a:xfrm>
              <a:prstGeom prst="flowChartConnector">
                <a:avLst/>
              </a:prstGeom>
              <a:solidFill>
                <a:schemeClr val="accent1"/>
              </a:solidFill>
              <a:ln w="190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216" name="AutoShape 41">
                <a:extLst>
                  <a:ext uri="{FF2B5EF4-FFF2-40B4-BE49-F238E27FC236}">
                    <a16:creationId xmlns:a16="http://schemas.microsoft.com/office/drawing/2014/main" id="{E3511D53-BC0E-B0CA-E60F-6372F9E851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1" y="2342"/>
                <a:ext cx="136" cy="136"/>
              </a:xfrm>
              <a:prstGeom prst="flowChartConnector">
                <a:avLst/>
              </a:prstGeom>
              <a:solidFill>
                <a:schemeClr val="accent1"/>
              </a:solidFill>
              <a:ln w="190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217" name="AutoShape 42">
                <a:extLst>
                  <a:ext uri="{FF2B5EF4-FFF2-40B4-BE49-F238E27FC236}">
                    <a16:creationId xmlns:a16="http://schemas.microsoft.com/office/drawing/2014/main" id="{1F699A5E-1CCC-F810-A022-F6B2997FC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0" y="2342"/>
                <a:ext cx="136" cy="136"/>
              </a:xfrm>
              <a:prstGeom prst="flowChartConnector">
                <a:avLst/>
              </a:prstGeom>
              <a:solidFill>
                <a:schemeClr val="accent1"/>
              </a:solidFill>
              <a:ln w="190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218" name="AutoShape 43">
                <a:extLst>
                  <a:ext uri="{FF2B5EF4-FFF2-40B4-BE49-F238E27FC236}">
                    <a16:creationId xmlns:a16="http://schemas.microsoft.com/office/drawing/2014/main" id="{0537B3C1-36DE-BB45-DA9A-C870DFA106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09" y="2342"/>
                <a:ext cx="136" cy="136"/>
              </a:xfrm>
              <a:prstGeom prst="flowChartConnector">
                <a:avLst/>
              </a:prstGeom>
              <a:solidFill>
                <a:schemeClr val="accent1"/>
              </a:solidFill>
              <a:ln w="190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219" name="AutoShape 44">
                <a:extLst>
                  <a:ext uri="{FF2B5EF4-FFF2-40B4-BE49-F238E27FC236}">
                    <a16:creationId xmlns:a16="http://schemas.microsoft.com/office/drawing/2014/main" id="{B692AF1C-5276-588F-DF0D-B4363466DD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62" y="2342"/>
                <a:ext cx="136" cy="136"/>
              </a:xfrm>
              <a:prstGeom prst="flowChartConnector">
                <a:avLst/>
              </a:prstGeom>
              <a:solidFill>
                <a:schemeClr val="accent1"/>
              </a:solidFill>
              <a:ln w="190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220" name="AutoShape 45">
                <a:extLst>
                  <a:ext uri="{FF2B5EF4-FFF2-40B4-BE49-F238E27FC236}">
                    <a16:creationId xmlns:a16="http://schemas.microsoft.com/office/drawing/2014/main" id="{4A418FF8-B84D-BB3F-C276-DCC294564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" y="2342"/>
                <a:ext cx="136" cy="136"/>
              </a:xfrm>
              <a:prstGeom prst="flowChartConnector">
                <a:avLst/>
              </a:prstGeom>
              <a:solidFill>
                <a:schemeClr val="accent1"/>
              </a:solidFill>
              <a:ln w="190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221" name="AutoShape 46">
                <a:extLst>
                  <a:ext uri="{FF2B5EF4-FFF2-40B4-BE49-F238E27FC236}">
                    <a16:creationId xmlns:a16="http://schemas.microsoft.com/office/drawing/2014/main" id="{97673B60-EA98-4A9F-808C-8520D3AE4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33" y="2342"/>
                <a:ext cx="136" cy="136"/>
              </a:xfrm>
              <a:prstGeom prst="flowChartConnector">
                <a:avLst/>
              </a:prstGeom>
              <a:solidFill>
                <a:schemeClr val="accent1"/>
              </a:solidFill>
              <a:ln w="190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222" name="AutoShape 47">
                <a:extLst>
                  <a:ext uri="{FF2B5EF4-FFF2-40B4-BE49-F238E27FC236}">
                    <a16:creationId xmlns:a16="http://schemas.microsoft.com/office/drawing/2014/main" id="{C6400C48-6A53-9B19-824A-E4E53A3C2C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86" y="2342"/>
                <a:ext cx="136" cy="136"/>
              </a:xfrm>
              <a:prstGeom prst="flowChartConnector">
                <a:avLst/>
              </a:prstGeom>
              <a:solidFill>
                <a:schemeClr val="accent1"/>
              </a:solidFill>
              <a:ln w="190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223" name="AutoShape 48">
                <a:extLst>
                  <a:ext uri="{FF2B5EF4-FFF2-40B4-BE49-F238E27FC236}">
                    <a16:creationId xmlns:a16="http://schemas.microsoft.com/office/drawing/2014/main" id="{B5F1B794-D301-63CF-0F54-0CA165BD5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40" y="2342"/>
                <a:ext cx="136" cy="136"/>
              </a:xfrm>
              <a:prstGeom prst="flowChartConnector">
                <a:avLst/>
              </a:prstGeom>
              <a:solidFill>
                <a:schemeClr val="accent1"/>
              </a:solidFill>
              <a:ln w="19050" algn="ctr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8" name="Group 68">
            <a:extLst>
              <a:ext uri="{FF2B5EF4-FFF2-40B4-BE49-F238E27FC236}">
                <a16:creationId xmlns:a16="http://schemas.microsoft.com/office/drawing/2014/main" id="{6FC89DB7-9ACB-155C-CF9C-E967629C4424}"/>
              </a:ext>
            </a:extLst>
          </p:cNvPr>
          <p:cNvGrpSpPr>
            <a:grpSpLocks/>
          </p:cNvGrpSpPr>
          <p:nvPr/>
        </p:nvGrpSpPr>
        <p:grpSpPr bwMode="auto">
          <a:xfrm>
            <a:off x="1524000" y="5589589"/>
            <a:ext cx="9144000" cy="503237"/>
            <a:chOff x="0" y="3521"/>
            <a:chExt cx="5760" cy="317"/>
          </a:xfrm>
        </p:grpSpPr>
        <p:sp>
          <p:nvSpPr>
            <p:cNvPr id="8211" name="Rectangle 66">
              <a:extLst>
                <a:ext uri="{FF2B5EF4-FFF2-40B4-BE49-F238E27FC236}">
                  <a16:creationId xmlns:a16="http://schemas.microsoft.com/office/drawing/2014/main" id="{7EEC5595-1547-D7E9-D264-4A3A188B0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521"/>
              <a:ext cx="5760" cy="317"/>
            </a:xfrm>
            <a:prstGeom prst="rect">
              <a:avLst/>
            </a:prstGeom>
            <a:solidFill>
              <a:srgbClr val="CCFFFF">
                <a:alpha val="41176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" name="Text Box 53">
              <a:extLst>
                <a:ext uri="{FF2B5EF4-FFF2-40B4-BE49-F238E27FC236}">
                  <a16:creationId xmlns:a16="http://schemas.microsoft.com/office/drawing/2014/main" id="{61B7310F-DA3E-FB49-E6A2-75888BC881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" y="3550"/>
              <a:ext cx="1243" cy="250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Times New Roman" panose="02020603050405020304" pitchFamily="18" charset="0"/>
                  <a:ea typeface="幼圆" pitchFamily="49" charset="-122"/>
                </a:rPr>
                <a:t>现金流量三要素</a:t>
              </a:r>
            </a:p>
          </p:txBody>
        </p:sp>
      </p:grpSp>
      <p:sp>
        <p:nvSpPr>
          <p:cNvPr id="83" name="Oval 63">
            <a:extLst>
              <a:ext uri="{FF2B5EF4-FFF2-40B4-BE49-F238E27FC236}">
                <a16:creationId xmlns:a16="http://schemas.microsoft.com/office/drawing/2014/main" id="{39C4D3AD-3D34-606B-9662-E274B75888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2064" y="5572125"/>
            <a:ext cx="1296987" cy="503238"/>
          </a:xfrm>
          <a:prstGeom prst="ellipse">
            <a:avLst/>
          </a:prstGeom>
          <a:gradFill rotWithShape="1">
            <a:gsLst>
              <a:gs pos="0">
                <a:srgbClr val="C9E4FF"/>
              </a:gs>
              <a:gs pos="50000">
                <a:srgbClr val="FAFCFF"/>
              </a:gs>
              <a:gs pos="100000">
                <a:srgbClr val="C9E4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zh-CN" altLang="en-US" sz="2000">
                <a:solidFill>
                  <a:srgbClr val="000000"/>
                </a:solidFill>
              </a:rPr>
              <a:t>大 小</a:t>
            </a:r>
          </a:p>
        </p:txBody>
      </p:sp>
      <p:sp>
        <p:nvSpPr>
          <p:cNvPr id="84" name="Oval 64">
            <a:extLst>
              <a:ext uri="{FF2B5EF4-FFF2-40B4-BE49-F238E27FC236}">
                <a16:creationId xmlns:a16="http://schemas.microsoft.com/office/drawing/2014/main" id="{F249EEAD-EFC2-739C-B959-3449AC4D81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3251" y="5643564"/>
            <a:ext cx="1223963" cy="503237"/>
          </a:xfrm>
          <a:prstGeom prst="ellipse">
            <a:avLst/>
          </a:prstGeom>
          <a:gradFill rotWithShape="1">
            <a:gsLst>
              <a:gs pos="0">
                <a:srgbClr val="C9E4FF"/>
              </a:gs>
              <a:gs pos="50000">
                <a:srgbClr val="FAFCFF"/>
              </a:gs>
              <a:gs pos="100000">
                <a:srgbClr val="C9E4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zh-CN" altLang="en-US" sz="2000">
                <a:solidFill>
                  <a:srgbClr val="000000"/>
                </a:solidFill>
              </a:rPr>
              <a:t>方 向</a:t>
            </a:r>
          </a:p>
        </p:txBody>
      </p:sp>
      <p:sp>
        <p:nvSpPr>
          <p:cNvPr id="85" name="Oval 65">
            <a:extLst>
              <a:ext uri="{FF2B5EF4-FFF2-40B4-BE49-F238E27FC236}">
                <a16:creationId xmlns:a16="http://schemas.microsoft.com/office/drawing/2014/main" id="{A7DFF0FD-B99F-4DD6-3325-035A120624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2939" y="5643564"/>
            <a:ext cx="1296987" cy="503237"/>
          </a:xfrm>
          <a:prstGeom prst="ellipse">
            <a:avLst/>
          </a:prstGeom>
          <a:gradFill rotWithShape="1">
            <a:gsLst>
              <a:gs pos="0">
                <a:srgbClr val="C9E4FF"/>
              </a:gs>
              <a:gs pos="50000">
                <a:srgbClr val="FAFCFF"/>
              </a:gs>
              <a:gs pos="100000">
                <a:srgbClr val="C9E4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zh-CN" altLang="en-US" sz="2000">
                <a:solidFill>
                  <a:srgbClr val="000000"/>
                </a:solidFill>
              </a:rPr>
              <a:t>时 点 </a:t>
            </a:r>
          </a:p>
        </p:txBody>
      </p:sp>
      <p:sp>
        <p:nvSpPr>
          <p:cNvPr id="86" name="Rectangle 79">
            <a:extLst>
              <a:ext uri="{FF2B5EF4-FFF2-40B4-BE49-F238E27FC236}">
                <a16:creationId xmlns:a16="http://schemas.microsoft.com/office/drawing/2014/main" id="{D896451A-F10B-3E47-6875-FBE8D21085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1451" y="1772816"/>
            <a:ext cx="734377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zh-CN" altLang="en-US" sz="2000" b="1" dirty="0">
                <a:latin typeface="幼圆" pitchFamily="49" charset="-122"/>
                <a:ea typeface="幼圆" pitchFamily="49" charset="-122"/>
              </a:rPr>
              <a:t>反映经济系统现金流量随时间变化的运动状态图式，把现金流量画至一个时间坐标图中，表示出</a:t>
            </a:r>
            <a:r>
              <a:rPr lang="en-US" altLang="zh-CN" sz="2000" b="1" dirty="0">
                <a:latin typeface="幼圆" pitchFamily="49" charset="-122"/>
                <a:ea typeface="幼圆" pitchFamily="49" charset="-122"/>
              </a:rPr>
              <a:t>CI</a:t>
            </a:r>
            <a:r>
              <a:rPr lang="zh-CN" altLang="en-US" sz="2000" b="1" dirty="0">
                <a:latin typeface="幼圆" pitchFamily="49" charset="-122"/>
                <a:ea typeface="幼圆" pitchFamily="49" charset="-122"/>
              </a:rPr>
              <a:t>、</a:t>
            </a:r>
            <a:r>
              <a:rPr lang="en-US" altLang="zh-CN" sz="2000" b="1" dirty="0">
                <a:latin typeface="幼圆" pitchFamily="49" charset="-122"/>
                <a:ea typeface="幼圆" pitchFamily="49" charset="-122"/>
              </a:rPr>
              <a:t>CO</a:t>
            </a:r>
            <a:r>
              <a:rPr lang="zh-CN" altLang="en-US" sz="2000" b="1" dirty="0">
                <a:latin typeface="幼圆" pitchFamily="49" charset="-122"/>
                <a:ea typeface="幼圆" pitchFamily="49" charset="-122"/>
              </a:rPr>
              <a:t>、发生时点之间的关系。</a:t>
            </a: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22137E62-CEC1-FEF1-45EE-D344C1E19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5750" y="6286500"/>
            <a:ext cx="3416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（前一个末期是后一个的初期）</a:t>
            </a:r>
          </a:p>
        </p:txBody>
      </p: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1000"/>
                                        <p:tgtEl>
                                          <p:spTgt spid="41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0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3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14" grpId="0"/>
      <p:bldP spid="83" grpId="0" animBg="1"/>
      <p:bldP spid="84" grpId="0" animBg="1"/>
      <p:bldP spid="85" grpId="0" animBg="1"/>
      <p:bldP spid="86" grpId="0"/>
      <p:bldP spid="8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灯片编号占位符 3">
            <a:extLst>
              <a:ext uri="{FF2B5EF4-FFF2-40B4-BE49-F238E27FC236}">
                <a16:creationId xmlns:a16="http://schemas.microsoft.com/office/drawing/2014/main" id="{59E8A12E-3E87-016F-B78B-05672ACEEAB8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6E5999BF-A94F-0F4C-8EAF-6DD8BDD0D09F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6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0230B594-DFA3-8092-3E16-BE1122F3E7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现金流量</a:t>
            </a:r>
          </a:p>
        </p:txBody>
      </p:sp>
      <p:grpSp>
        <p:nvGrpSpPr>
          <p:cNvPr id="2" name="Group 16">
            <a:extLst>
              <a:ext uri="{FF2B5EF4-FFF2-40B4-BE49-F238E27FC236}">
                <a16:creationId xmlns:a16="http://schemas.microsoft.com/office/drawing/2014/main" id="{F4CC7880-DEE3-C7D7-3C41-CBE4CB9B2C0A}"/>
              </a:ext>
            </a:extLst>
          </p:cNvPr>
          <p:cNvGrpSpPr>
            <a:grpSpLocks/>
          </p:cNvGrpSpPr>
          <p:nvPr/>
        </p:nvGrpSpPr>
        <p:grpSpPr bwMode="auto">
          <a:xfrm>
            <a:off x="2063751" y="2997201"/>
            <a:ext cx="8228013" cy="987425"/>
            <a:chOff x="340" y="1979"/>
            <a:chExt cx="5183" cy="622"/>
          </a:xfrm>
        </p:grpSpPr>
        <p:grpSp>
          <p:nvGrpSpPr>
            <p:cNvPr id="9275" name="Group 17">
              <a:extLst>
                <a:ext uri="{FF2B5EF4-FFF2-40B4-BE49-F238E27FC236}">
                  <a16:creationId xmlns:a16="http://schemas.microsoft.com/office/drawing/2014/main" id="{0F0A30D5-277F-8BFE-F138-A15CBBDC75F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0" y="1979"/>
              <a:ext cx="5183" cy="622"/>
              <a:chOff x="328" y="1793"/>
              <a:chExt cx="5183" cy="622"/>
            </a:xfrm>
          </p:grpSpPr>
          <p:sp>
            <p:nvSpPr>
              <p:cNvPr id="9277" name="AutoShape 18">
                <a:extLst>
                  <a:ext uri="{FF2B5EF4-FFF2-40B4-BE49-F238E27FC236}">
                    <a16:creationId xmlns:a16="http://schemas.microsoft.com/office/drawing/2014/main" id="{3FADF23D-D81F-159C-3AA8-8B86B086F4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6" y="1797"/>
                <a:ext cx="5035" cy="618"/>
              </a:xfrm>
              <a:prstGeom prst="roundRect">
                <a:avLst>
                  <a:gd name="adj" fmla="val 13745"/>
                </a:avLst>
              </a:prstGeom>
              <a:gradFill rotWithShape="1">
                <a:gsLst>
                  <a:gs pos="0">
                    <a:srgbClr val="EAEAEA"/>
                  </a:gs>
                  <a:gs pos="50000">
                    <a:srgbClr val="FCFCFC"/>
                  </a:gs>
                  <a:gs pos="100000">
                    <a:srgbClr val="EAEAEA"/>
                  </a:gs>
                </a:gsLst>
                <a:lin ang="5400000" scaled="1"/>
              </a:gradFill>
              <a:ln w="38100">
                <a:solidFill>
                  <a:schemeClr val="bg2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278" name="Rectangle 19">
                <a:extLst>
                  <a:ext uri="{FF2B5EF4-FFF2-40B4-BE49-F238E27FC236}">
                    <a16:creationId xmlns:a16="http://schemas.microsoft.com/office/drawing/2014/main" id="{168B5908-4C41-155D-E59A-70F7CFA4B2E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 rot="-1980663">
                <a:off x="328" y="1793"/>
                <a:ext cx="91" cy="363"/>
              </a:xfrm>
              <a:prstGeom prst="rect">
                <a:avLst/>
              </a:prstGeom>
              <a:solidFill>
                <a:schemeClr val="accent1"/>
              </a:solidFill>
              <a:ln w="9525">
                <a:miter lim="800000"/>
                <a:headEnd/>
                <a:tailEnd/>
              </a:ln>
              <a:scene3d>
                <a:camera prst="legacyPerspectiveFront">
                  <a:rot lat="0" lon="1500000" rev="0"/>
                </a:camera>
                <a:lightRig rig="legacyFlat4" dir="b"/>
              </a:scene3d>
              <a:sp3d extrusionH="887400" prstMaterial="legacyMatte">
                <a:bevelT w="13500" h="13500" prst="angle"/>
                <a:bevelB w="13500" h="13500" prst="angle"/>
                <a:extrusionClr>
                  <a:schemeClr val="accent1"/>
                </a:extrusionClr>
                <a:contourClr>
                  <a:schemeClr val="accent1"/>
                </a:contourClr>
              </a:sp3d>
            </p:spPr>
            <p:txBody>
              <a:bodyPr wrap="none" anchor="ctr">
                <a:flatTx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zh-CN" sz="1800">
                  <a:solidFill>
                    <a:srgbClr val="000000"/>
                  </a:solidFill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9276" name="Rectangle 20">
              <a:extLst>
                <a:ext uri="{FF2B5EF4-FFF2-40B4-BE49-F238E27FC236}">
                  <a16:creationId xmlns:a16="http://schemas.microsoft.com/office/drawing/2014/main" id="{300A309C-7288-BB4E-7B36-D4EFBB945E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4" y="2127"/>
              <a:ext cx="795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800" dirty="0">
                  <a:solidFill>
                    <a:srgbClr val="000000"/>
                  </a:solidFill>
                </a:rPr>
                <a:t>期初法</a:t>
              </a:r>
            </a:p>
          </p:txBody>
        </p:sp>
      </p:grpSp>
      <p:grpSp>
        <p:nvGrpSpPr>
          <p:cNvPr id="4" name="Group 21">
            <a:extLst>
              <a:ext uri="{FF2B5EF4-FFF2-40B4-BE49-F238E27FC236}">
                <a16:creationId xmlns:a16="http://schemas.microsoft.com/office/drawing/2014/main" id="{20574C30-ED09-E935-7411-B609C255A414}"/>
              </a:ext>
            </a:extLst>
          </p:cNvPr>
          <p:cNvGrpSpPr>
            <a:grpSpLocks/>
          </p:cNvGrpSpPr>
          <p:nvPr/>
        </p:nvGrpSpPr>
        <p:grpSpPr bwMode="auto">
          <a:xfrm>
            <a:off x="2057401" y="4129088"/>
            <a:ext cx="8234363" cy="963612"/>
            <a:chOff x="336" y="2692"/>
            <a:chExt cx="5187" cy="607"/>
          </a:xfrm>
        </p:grpSpPr>
        <p:grpSp>
          <p:nvGrpSpPr>
            <p:cNvPr id="9271" name="Group 22">
              <a:extLst>
                <a:ext uri="{FF2B5EF4-FFF2-40B4-BE49-F238E27FC236}">
                  <a16:creationId xmlns:a16="http://schemas.microsoft.com/office/drawing/2014/main" id="{72017380-F9DC-92EA-F1ED-A104C71E8D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6" y="2692"/>
              <a:ext cx="5187" cy="607"/>
              <a:chOff x="324" y="2506"/>
              <a:chExt cx="5187" cy="607"/>
            </a:xfrm>
          </p:grpSpPr>
          <p:sp>
            <p:nvSpPr>
              <p:cNvPr id="9273" name="AutoShape 23">
                <a:extLst>
                  <a:ext uri="{FF2B5EF4-FFF2-40B4-BE49-F238E27FC236}">
                    <a16:creationId xmlns:a16="http://schemas.microsoft.com/office/drawing/2014/main" id="{C3E17209-5D75-10AB-1AC7-47EDEAF23A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6" y="2506"/>
                <a:ext cx="5035" cy="607"/>
              </a:xfrm>
              <a:prstGeom prst="roundRect">
                <a:avLst>
                  <a:gd name="adj" fmla="val 13745"/>
                </a:avLst>
              </a:prstGeom>
              <a:gradFill rotWithShape="1">
                <a:gsLst>
                  <a:gs pos="0">
                    <a:srgbClr val="EAEAEA"/>
                  </a:gs>
                  <a:gs pos="50000">
                    <a:srgbClr val="FDFDFD"/>
                  </a:gs>
                  <a:gs pos="100000">
                    <a:srgbClr val="EAEAEA"/>
                  </a:gs>
                </a:gsLst>
                <a:lin ang="5400000" scaled="1"/>
              </a:gradFill>
              <a:ln w="38100">
                <a:solidFill>
                  <a:schemeClr val="bg2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274" name="Rectangle 24">
                <a:extLst>
                  <a:ext uri="{FF2B5EF4-FFF2-40B4-BE49-F238E27FC236}">
                    <a16:creationId xmlns:a16="http://schemas.microsoft.com/office/drawing/2014/main" id="{3F98BCCC-B133-A8E6-B3DA-F9E519822EF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 rot="-1980663">
                <a:off x="324" y="2522"/>
                <a:ext cx="95" cy="367"/>
              </a:xfrm>
              <a:prstGeom prst="rect">
                <a:avLst/>
              </a:prstGeom>
              <a:gradFill rotWithShape="1">
                <a:gsLst>
                  <a:gs pos="0">
                    <a:srgbClr val="036D7B"/>
                  </a:gs>
                  <a:gs pos="100000">
                    <a:srgbClr val="013239"/>
                  </a:gs>
                </a:gsLst>
                <a:lin ang="5400000" scaled="1"/>
              </a:gradFill>
              <a:ln w="9525">
                <a:miter lim="800000"/>
                <a:headEnd/>
                <a:tailEnd/>
              </a:ln>
              <a:scene3d>
                <a:camera prst="legacyPerspectiveFront">
                  <a:rot lat="0" lon="1500000" rev="0"/>
                </a:camera>
                <a:lightRig rig="legacyFlat4" dir="b"/>
              </a:scene3d>
              <a:sp3d extrusionH="887400" prstMaterial="legacyMatte">
                <a:bevelT w="13500" h="13500" prst="angle"/>
                <a:bevelB w="13500" h="13500" prst="angle"/>
                <a:extrusionClr>
                  <a:srgbClr val="036D7B"/>
                </a:extrusionClr>
                <a:contourClr>
                  <a:srgbClr val="036D7B"/>
                </a:contourClr>
              </a:sp3d>
            </p:spPr>
            <p:txBody>
              <a:bodyPr wrap="none" anchor="ctr">
                <a:flatTx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9272" name="Rectangle 25">
              <a:extLst>
                <a:ext uri="{FF2B5EF4-FFF2-40B4-BE49-F238E27FC236}">
                  <a16:creationId xmlns:a16="http://schemas.microsoft.com/office/drawing/2014/main" id="{5D58AC16-9498-85B6-5873-DF0B8686CB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4" y="2840"/>
              <a:ext cx="862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800" dirty="0">
                  <a:solidFill>
                    <a:srgbClr val="000000"/>
                  </a:solidFill>
                </a:rPr>
                <a:t>期末</a:t>
              </a:r>
              <a:r>
                <a:rPr lang="zh-CN" altLang="en-US" sz="2800" dirty="0">
                  <a:solidFill>
                    <a:srgbClr val="000000"/>
                  </a:solidFill>
                </a:rPr>
                <a:t>法</a:t>
              </a:r>
            </a:p>
          </p:txBody>
        </p:sp>
      </p:grpSp>
      <p:grpSp>
        <p:nvGrpSpPr>
          <p:cNvPr id="6" name="Group 26">
            <a:extLst>
              <a:ext uri="{FF2B5EF4-FFF2-40B4-BE49-F238E27FC236}">
                <a16:creationId xmlns:a16="http://schemas.microsoft.com/office/drawing/2014/main" id="{06FD0AB9-D8F7-FECE-B7BF-DBB85F9B5058}"/>
              </a:ext>
            </a:extLst>
          </p:cNvPr>
          <p:cNvGrpSpPr>
            <a:grpSpLocks/>
          </p:cNvGrpSpPr>
          <p:nvPr/>
        </p:nvGrpSpPr>
        <p:grpSpPr bwMode="auto">
          <a:xfrm>
            <a:off x="3432176" y="1989139"/>
            <a:ext cx="7235825" cy="993775"/>
            <a:chOff x="816" y="1313"/>
            <a:chExt cx="4272" cy="626"/>
          </a:xfrm>
        </p:grpSpPr>
        <p:sp>
          <p:nvSpPr>
            <p:cNvPr id="9255" name="Line 27">
              <a:extLst>
                <a:ext uri="{FF2B5EF4-FFF2-40B4-BE49-F238E27FC236}">
                  <a16:creationId xmlns:a16="http://schemas.microsoft.com/office/drawing/2014/main" id="{DC62C8A7-CC66-5D5A-6B53-517D4771FA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61" y="1477"/>
              <a:ext cx="379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56" name="Line 28">
              <a:extLst>
                <a:ext uri="{FF2B5EF4-FFF2-40B4-BE49-F238E27FC236}">
                  <a16:creationId xmlns:a16="http://schemas.microsoft.com/office/drawing/2014/main" id="{5014C317-CFB4-CC5A-19FD-CB6502E429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33" y="1478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57" name="Line 29">
              <a:extLst>
                <a:ext uri="{FF2B5EF4-FFF2-40B4-BE49-F238E27FC236}">
                  <a16:creationId xmlns:a16="http://schemas.microsoft.com/office/drawing/2014/main" id="{B3FB37A6-D87B-5FD6-19E3-44A34B9B73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05" y="1478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58" name="Line 30">
              <a:extLst>
                <a:ext uri="{FF2B5EF4-FFF2-40B4-BE49-F238E27FC236}">
                  <a16:creationId xmlns:a16="http://schemas.microsoft.com/office/drawing/2014/main" id="{B2E01833-3414-92AD-6F9F-CF5884D055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77" y="1477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59" name="Line 31">
              <a:extLst>
                <a:ext uri="{FF2B5EF4-FFF2-40B4-BE49-F238E27FC236}">
                  <a16:creationId xmlns:a16="http://schemas.microsoft.com/office/drawing/2014/main" id="{35C52D2C-8F5A-9D46-CEDD-9837AE049D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49" y="1477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60" name="Line 32">
              <a:extLst>
                <a:ext uri="{FF2B5EF4-FFF2-40B4-BE49-F238E27FC236}">
                  <a16:creationId xmlns:a16="http://schemas.microsoft.com/office/drawing/2014/main" id="{CCDBB586-8E23-BFAE-E124-CDA45D5250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21" y="1477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61" name="Line 33">
              <a:extLst>
                <a:ext uri="{FF2B5EF4-FFF2-40B4-BE49-F238E27FC236}">
                  <a16:creationId xmlns:a16="http://schemas.microsoft.com/office/drawing/2014/main" id="{6E841CED-9118-3DAC-71F0-7F43EEF86F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93" y="1477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62" name="Line 34">
              <a:extLst>
                <a:ext uri="{FF2B5EF4-FFF2-40B4-BE49-F238E27FC236}">
                  <a16:creationId xmlns:a16="http://schemas.microsoft.com/office/drawing/2014/main" id="{C5D46D8A-663B-ECDE-1CD7-C3CD7076B8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65" y="1477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63" name="Line 35">
              <a:extLst>
                <a:ext uri="{FF2B5EF4-FFF2-40B4-BE49-F238E27FC236}">
                  <a16:creationId xmlns:a16="http://schemas.microsoft.com/office/drawing/2014/main" id="{D7DFAA0B-39C5-9190-7313-DBC0D45D85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7" y="1477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64" name="Line 36">
              <a:extLst>
                <a:ext uri="{FF2B5EF4-FFF2-40B4-BE49-F238E27FC236}">
                  <a16:creationId xmlns:a16="http://schemas.microsoft.com/office/drawing/2014/main" id="{9FDB02E1-BE33-CF72-2C9C-EC162F6134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9" y="1477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65" name="Line 37">
              <a:extLst>
                <a:ext uri="{FF2B5EF4-FFF2-40B4-BE49-F238E27FC236}">
                  <a16:creationId xmlns:a16="http://schemas.microsoft.com/office/drawing/2014/main" id="{F24A0708-9B36-C31C-E185-D3393D159A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81" y="1477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66" name="Line 38">
              <a:extLst>
                <a:ext uri="{FF2B5EF4-FFF2-40B4-BE49-F238E27FC236}">
                  <a16:creationId xmlns:a16="http://schemas.microsoft.com/office/drawing/2014/main" id="{3392797F-6F3D-00C4-823D-5D1037381B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53" y="1477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67" name="Line 39">
              <a:extLst>
                <a:ext uri="{FF2B5EF4-FFF2-40B4-BE49-F238E27FC236}">
                  <a16:creationId xmlns:a16="http://schemas.microsoft.com/office/drawing/2014/main" id="{2855444A-F132-6FD2-0CA2-FD46ABE022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25" y="1477"/>
              <a:ext cx="0" cy="24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68" name="Line 40">
              <a:extLst>
                <a:ext uri="{FF2B5EF4-FFF2-40B4-BE49-F238E27FC236}">
                  <a16:creationId xmlns:a16="http://schemas.microsoft.com/office/drawing/2014/main" id="{53203915-3931-FA0F-C618-7F77FCD740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13" y="1715"/>
              <a:ext cx="30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69" name="Text Box 41">
              <a:extLst>
                <a:ext uri="{FF2B5EF4-FFF2-40B4-BE49-F238E27FC236}">
                  <a16:creationId xmlns:a16="http://schemas.microsoft.com/office/drawing/2014/main" id="{B1B2E88A-02CE-AB78-B216-5B813AFB5E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" y="1313"/>
              <a:ext cx="427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0    1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    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2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   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3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    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4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    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5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    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6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    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7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   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8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    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9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   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10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   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11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  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12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月</a:t>
              </a:r>
            </a:p>
          </p:txBody>
        </p:sp>
        <p:sp>
          <p:nvSpPr>
            <p:cNvPr id="9270" name="Text Box 42">
              <a:extLst>
                <a:ext uri="{FF2B5EF4-FFF2-40B4-BE49-F238E27FC236}">
                  <a16:creationId xmlns:a16="http://schemas.microsoft.com/office/drawing/2014/main" id="{D78D3CF3-3044-D571-ED3E-C8F897BA9E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2" y="1745"/>
              <a:ext cx="932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每月支付</a:t>
              </a:r>
              <a:r>
                <a:rPr kumimoji="0" lang="en-US" altLang="zh-CN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100</a:t>
              </a:r>
              <a:r>
                <a:rPr kumimoji="0" lang="zh-CN" altLang="en-US" sz="14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万元</a:t>
              </a:r>
            </a:p>
          </p:txBody>
        </p:sp>
      </p:grpSp>
      <p:sp>
        <p:nvSpPr>
          <p:cNvPr id="44075" name="Text Box 43">
            <a:extLst>
              <a:ext uri="{FF2B5EF4-FFF2-40B4-BE49-F238E27FC236}">
                <a16:creationId xmlns:a16="http://schemas.microsoft.com/office/drawing/2014/main" id="{270BE53A-C390-3258-EE82-6DD9F79185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1088" y="1484314"/>
            <a:ext cx="3097212" cy="396875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幼圆" pitchFamily="49" charset="-122"/>
              </a:rPr>
              <a:t>绘图规则</a:t>
            </a:r>
            <a:r>
              <a:rPr lang="zh-CN" alt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幼圆" pitchFamily="49" charset="-122"/>
              </a:rPr>
              <a:t>（以下图为例）</a:t>
            </a:r>
          </a:p>
        </p:txBody>
      </p:sp>
      <p:grpSp>
        <p:nvGrpSpPr>
          <p:cNvPr id="7" name="Group 44">
            <a:extLst>
              <a:ext uri="{FF2B5EF4-FFF2-40B4-BE49-F238E27FC236}">
                <a16:creationId xmlns:a16="http://schemas.microsoft.com/office/drawing/2014/main" id="{EC209399-4171-545F-FF87-AB96DABBDFBC}"/>
              </a:ext>
            </a:extLst>
          </p:cNvPr>
          <p:cNvGrpSpPr>
            <a:grpSpLocks/>
          </p:cNvGrpSpPr>
          <p:nvPr/>
        </p:nvGrpSpPr>
        <p:grpSpPr bwMode="auto">
          <a:xfrm>
            <a:off x="4727576" y="2997200"/>
            <a:ext cx="5300663" cy="915988"/>
            <a:chOff x="2018" y="1979"/>
            <a:chExt cx="3339" cy="577"/>
          </a:xfrm>
        </p:grpSpPr>
        <p:sp>
          <p:nvSpPr>
            <p:cNvPr id="9248" name="Line 45">
              <a:extLst>
                <a:ext uri="{FF2B5EF4-FFF2-40B4-BE49-F238E27FC236}">
                  <a16:creationId xmlns:a16="http://schemas.microsoft.com/office/drawing/2014/main" id="{A044320B-98D5-6154-90A7-A8ED45F01C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921" y="2205"/>
              <a:ext cx="2" cy="9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9249" name="Group 46">
              <a:extLst>
                <a:ext uri="{FF2B5EF4-FFF2-40B4-BE49-F238E27FC236}">
                  <a16:creationId xmlns:a16="http://schemas.microsoft.com/office/drawing/2014/main" id="{E090C8BE-D542-E57A-4AE4-C11FE72A9B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18" y="1979"/>
              <a:ext cx="3339" cy="577"/>
              <a:chOff x="1882" y="1979"/>
              <a:chExt cx="3475" cy="577"/>
            </a:xfrm>
          </p:grpSpPr>
          <p:sp>
            <p:nvSpPr>
              <p:cNvPr id="9250" name="Text Box 47">
                <a:extLst>
                  <a:ext uri="{FF2B5EF4-FFF2-40B4-BE49-F238E27FC236}">
                    <a16:creationId xmlns:a16="http://schemas.microsoft.com/office/drawing/2014/main" id="{F3147A36-E020-E8B9-E011-8CD3253AE1B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82" y="1979"/>
                <a:ext cx="771" cy="5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en-US" altLang="zh-CN" sz="1800" b="1">
                    <a:solidFill>
                      <a:srgbClr val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0</a:t>
                </a:r>
              </a:p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en-US" altLang="zh-CN" sz="18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en-US" altLang="zh-CN" sz="1800" b="1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1200</a:t>
                </a:r>
                <a:r>
                  <a:rPr kumimoji="0" lang="zh-CN" altLang="en-US" sz="1800" b="1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万元</a:t>
                </a:r>
              </a:p>
            </p:txBody>
          </p:sp>
          <p:sp>
            <p:nvSpPr>
              <p:cNvPr id="9251" name="Line 48">
                <a:extLst>
                  <a:ext uri="{FF2B5EF4-FFF2-40B4-BE49-F238E27FC236}">
                    <a16:creationId xmlns:a16="http://schemas.microsoft.com/office/drawing/2014/main" id="{E690104C-AEC7-9E46-91DD-BD3BD973C2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27" y="2215"/>
                <a:ext cx="3430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252" name="Line 49">
                <a:extLst>
                  <a:ext uri="{FF2B5EF4-FFF2-40B4-BE49-F238E27FC236}">
                    <a16:creationId xmlns:a16="http://schemas.microsoft.com/office/drawing/2014/main" id="{C8E87A9D-761B-C458-01B4-7C14471026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27" y="2211"/>
                <a:ext cx="0" cy="267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253" name="Rectangle 50">
                <a:extLst>
                  <a:ext uri="{FF2B5EF4-FFF2-40B4-BE49-F238E27FC236}">
                    <a16:creationId xmlns:a16="http://schemas.microsoft.com/office/drawing/2014/main" id="{1D7BE82C-E79E-7431-4F7B-C358760776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30" y="1979"/>
                <a:ext cx="427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en-US" altLang="zh-CN" sz="1800" b="1">
                    <a:solidFill>
                      <a:srgbClr val="000000"/>
                    </a:solidFill>
                    <a:ea typeface="宋体" panose="02010600030101010101" pitchFamily="2" charset="-122"/>
                  </a:rPr>
                  <a:t>12</a:t>
                </a:r>
                <a:r>
                  <a:rPr kumimoji="0" lang="zh-CN" altLang="en-US" sz="1800" b="1">
                    <a:solidFill>
                      <a:srgbClr val="000000"/>
                    </a:solidFill>
                    <a:ea typeface="宋体" panose="02010600030101010101" pitchFamily="2" charset="-122"/>
                  </a:rPr>
                  <a:t>月</a:t>
                </a:r>
              </a:p>
            </p:txBody>
          </p:sp>
          <p:sp>
            <p:nvSpPr>
              <p:cNvPr id="9254" name="Rectangle 51">
                <a:extLst>
                  <a:ext uri="{FF2B5EF4-FFF2-40B4-BE49-F238E27FC236}">
                    <a16:creationId xmlns:a16="http://schemas.microsoft.com/office/drawing/2014/main" id="{514EDEA7-48F3-3A21-3A43-63C0AF14F5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21" y="2296"/>
                <a:ext cx="351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en-US" altLang="zh-CN" sz="1800" b="1">
                    <a:solidFill>
                      <a:srgbClr val="000000"/>
                    </a:solidFill>
                    <a:ea typeface="宋体" panose="02010600030101010101" pitchFamily="2" charset="-122"/>
                  </a:rPr>
                  <a:t>1</a:t>
                </a:r>
                <a:r>
                  <a:rPr kumimoji="0" lang="zh-CN" altLang="en-US" sz="1800" b="1">
                    <a:solidFill>
                      <a:srgbClr val="000000"/>
                    </a:solidFill>
                    <a:ea typeface="宋体" panose="02010600030101010101" pitchFamily="2" charset="-122"/>
                  </a:rPr>
                  <a:t>年</a:t>
                </a:r>
              </a:p>
            </p:txBody>
          </p:sp>
        </p:grpSp>
      </p:grpSp>
      <p:grpSp>
        <p:nvGrpSpPr>
          <p:cNvPr id="9" name="Group 52">
            <a:extLst>
              <a:ext uri="{FF2B5EF4-FFF2-40B4-BE49-F238E27FC236}">
                <a16:creationId xmlns:a16="http://schemas.microsoft.com/office/drawing/2014/main" id="{3C595CF8-914D-C660-F6CA-7C0C7D063AA8}"/>
              </a:ext>
            </a:extLst>
          </p:cNvPr>
          <p:cNvGrpSpPr>
            <a:grpSpLocks/>
          </p:cNvGrpSpPr>
          <p:nvPr/>
        </p:nvGrpSpPr>
        <p:grpSpPr bwMode="auto">
          <a:xfrm>
            <a:off x="4727576" y="4148138"/>
            <a:ext cx="5256213" cy="874712"/>
            <a:chOff x="2018" y="2704"/>
            <a:chExt cx="3311" cy="551"/>
          </a:xfrm>
        </p:grpSpPr>
        <p:sp>
          <p:nvSpPr>
            <p:cNvPr id="9240" name="Rectangle 53">
              <a:extLst>
                <a:ext uri="{FF2B5EF4-FFF2-40B4-BE49-F238E27FC236}">
                  <a16:creationId xmlns:a16="http://schemas.microsoft.com/office/drawing/2014/main" id="{47A86E76-54C0-0C82-FB77-025011948F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6" y="2704"/>
              <a:ext cx="410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12</a:t>
              </a:r>
              <a:r>
                <a:rPr kumimoji="0" lang="zh-CN" altLang="en-US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月</a:t>
              </a:r>
            </a:p>
          </p:txBody>
        </p:sp>
        <p:grpSp>
          <p:nvGrpSpPr>
            <p:cNvPr id="9241" name="Group 54">
              <a:extLst>
                <a:ext uri="{FF2B5EF4-FFF2-40B4-BE49-F238E27FC236}">
                  <a16:creationId xmlns:a16="http://schemas.microsoft.com/office/drawing/2014/main" id="{BD35A938-705A-3583-3A12-34871E971F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18" y="2704"/>
              <a:ext cx="3311" cy="551"/>
              <a:chOff x="2018" y="2704"/>
              <a:chExt cx="3311" cy="551"/>
            </a:xfrm>
          </p:grpSpPr>
          <p:grpSp>
            <p:nvGrpSpPr>
              <p:cNvPr id="9242" name="Group 55">
                <a:extLst>
                  <a:ext uri="{FF2B5EF4-FFF2-40B4-BE49-F238E27FC236}">
                    <a16:creationId xmlns:a16="http://schemas.microsoft.com/office/drawing/2014/main" id="{52B81DF0-6DF1-1957-F108-DA6A6C88272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064" y="2931"/>
                <a:ext cx="3265" cy="254"/>
                <a:chOff x="912" y="1580"/>
                <a:chExt cx="3792" cy="484"/>
              </a:xfrm>
            </p:grpSpPr>
            <p:sp>
              <p:nvSpPr>
                <p:cNvPr id="9246" name="Line 56">
                  <a:extLst>
                    <a:ext uri="{FF2B5EF4-FFF2-40B4-BE49-F238E27FC236}">
                      <a16:creationId xmlns:a16="http://schemas.microsoft.com/office/drawing/2014/main" id="{04BE03ED-598A-4982-6CEA-95E8C495221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12" y="1584"/>
                  <a:ext cx="3792" cy="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>
                  <a:spAutoFit/>
                </a:bodyPr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9247" name="Line 57">
                  <a:extLst>
                    <a:ext uri="{FF2B5EF4-FFF2-40B4-BE49-F238E27FC236}">
                      <a16:creationId xmlns:a16="http://schemas.microsoft.com/office/drawing/2014/main" id="{D30C9DDF-43FB-2310-7FD8-6F298157F5F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224" y="1580"/>
                  <a:ext cx="0" cy="484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>
                  <a:spAutoFit/>
                </a:bodyPr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9243" name="Rectangle 58">
                <a:extLst>
                  <a:ext uri="{FF2B5EF4-FFF2-40B4-BE49-F238E27FC236}">
                    <a16:creationId xmlns:a16="http://schemas.microsoft.com/office/drawing/2014/main" id="{32CB5E1A-D2D8-EF2D-8601-085FAF7166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8" y="2704"/>
                <a:ext cx="227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en-US" altLang="zh-CN" sz="1800" b="1">
                    <a:solidFill>
                      <a:srgbClr val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0</a:t>
                </a:r>
              </a:p>
            </p:txBody>
          </p:sp>
          <p:sp>
            <p:nvSpPr>
              <p:cNvPr id="9244" name="Rectangle 59">
                <a:extLst>
                  <a:ext uri="{FF2B5EF4-FFF2-40B4-BE49-F238E27FC236}">
                    <a16:creationId xmlns:a16="http://schemas.microsoft.com/office/drawing/2014/main" id="{A5C2E908-C251-6D75-64A5-D3255D1737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0" y="3012"/>
                <a:ext cx="716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en-US" altLang="zh-CN" sz="1800" b="1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1200</a:t>
                </a:r>
                <a:r>
                  <a:rPr kumimoji="0" lang="zh-CN" altLang="en-US" sz="1800" b="1">
                    <a:solidFill>
                      <a:srgbClr val="000000"/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万元</a:t>
                </a:r>
              </a:p>
            </p:txBody>
          </p:sp>
          <p:sp>
            <p:nvSpPr>
              <p:cNvPr id="9245" name="Rectangle 60">
                <a:extLst>
                  <a:ext uri="{FF2B5EF4-FFF2-40B4-BE49-F238E27FC236}">
                    <a16:creationId xmlns:a16="http://schemas.microsoft.com/office/drawing/2014/main" id="{81311BDC-AFB6-2CC9-DF30-1E0BACA1B7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67" y="3022"/>
                <a:ext cx="337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en-US" altLang="zh-CN" sz="1800" b="1">
                    <a:solidFill>
                      <a:srgbClr val="000000"/>
                    </a:solidFill>
                    <a:ea typeface="宋体" panose="02010600030101010101" pitchFamily="2" charset="-122"/>
                  </a:rPr>
                  <a:t>1</a:t>
                </a:r>
                <a:r>
                  <a:rPr kumimoji="0" lang="zh-CN" altLang="en-US" sz="1800" b="1">
                    <a:solidFill>
                      <a:srgbClr val="000000"/>
                    </a:solidFill>
                    <a:ea typeface="宋体" panose="02010600030101010101" pitchFamily="2" charset="-122"/>
                  </a:rPr>
                  <a:t>年</a:t>
                </a:r>
              </a:p>
            </p:txBody>
          </p:sp>
        </p:grpSp>
      </p:grpSp>
      <p:grpSp>
        <p:nvGrpSpPr>
          <p:cNvPr id="12" name="Group 61">
            <a:extLst>
              <a:ext uri="{FF2B5EF4-FFF2-40B4-BE49-F238E27FC236}">
                <a16:creationId xmlns:a16="http://schemas.microsoft.com/office/drawing/2014/main" id="{FD99F440-A129-12FB-9DCF-84217A9A514C}"/>
              </a:ext>
            </a:extLst>
          </p:cNvPr>
          <p:cNvGrpSpPr>
            <a:grpSpLocks/>
          </p:cNvGrpSpPr>
          <p:nvPr/>
        </p:nvGrpSpPr>
        <p:grpSpPr bwMode="auto">
          <a:xfrm>
            <a:off x="1992314" y="5229226"/>
            <a:ext cx="8296275" cy="936625"/>
            <a:chOff x="297" y="3389"/>
            <a:chExt cx="5226" cy="590"/>
          </a:xfrm>
        </p:grpSpPr>
        <p:grpSp>
          <p:nvGrpSpPr>
            <p:cNvPr id="9236" name="Group 62">
              <a:extLst>
                <a:ext uri="{FF2B5EF4-FFF2-40B4-BE49-F238E27FC236}">
                  <a16:creationId xmlns:a16="http://schemas.microsoft.com/office/drawing/2014/main" id="{3282A332-CA2D-3680-E867-04B6540E051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7" y="3389"/>
              <a:ext cx="5226" cy="590"/>
              <a:chOff x="285" y="3203"/>
              <a:chExt cx="5226" cy="590"/>
            </a:xfrm>
          </p:grpSpPr>
          <p:sp>
            <p:nvSpPr>
              <p:cNvPr id="9238" name="AutoShape 63">
                <a:extLst>
                  <a:ext uri="{FF2B5EF4-FFF2-40B4-BE49-F238E27FC236}">
                    <a16:creationId xmlns:a16="http://schemas.microsoft.com/office/drawing/2014/main" id="{700A7DAD-C21D-F1DC-C326-BFAF0D58AB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6" y="3203"/>
                <a:ext cx="5035" cy="590"/>
              </a:xfrm>
              <a:prstGeom prst="roundRect">
                <a:avLst>
                  <a:gd name="adj" fmla="val 13745"/>
                </a:avLst>
              </a:prstGeom>
              <a:gradFill rotWithShape="1">
                <a:gsLst>
                  <a:gs pos="0">
                    <a:srgbClr val="EAEAEA"/>
                  </a:gs>
                  <a:gs pos="50000">
                    <a:srgbClr val="FCFCFC"/>
                  </a:gs>
                  <a:gs pos="100000">
                    <a:srgbClr val="EAEAEA"/>
                  </a:gs>
                </a:gsLst>
                <a:lin ang="5400000" scaled="1"/>
              </a:gradFill>
              <a:ln w="38100">
                <a:solidFill>
                  <a:schemeClr val="bg2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239" name="Rectangle 64">
                <a:extLst>
                  <a:ext uri="{FF2B5EF4-FFF2-40B4-BE49-F238E27FC236}">
                    <a16:creationId xmlns:a16="http://schemas.microsoft.com/office/drawing/2014/main" id="{FBD2634D-57D1-1789-576A-A3916F21966A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 rot="19619337" flipH="1">
                <a:off x="285" y="3205"/>
                <a:ext cx="90" cy="363"/>
              </a:xfrm>
              <a:prstGeom prst="rect">
                <a:avLst/>
              </a:prstGeom>
              <a:solidFill>
                <a:schemeClr val="accent1"/>
              </a:solidFill>
              <a:ln w="9525">
                <a:miter lim="800000"/>
                <a:headEnd/>
                <a:tailEnd/>
              </a:ln>
              <a:scene3d>
                <a:camera prst="legacyPerspectiveFront">
                  <a:rot lat="0" lon="1500000" rev="0"/>
                </a:camera>
                <a:lightRig rig="legacyFlat4" dir="b"/>
              </a:scene3d>
              <a:sp3d extrusionH="887400" prstMaterial="legacyMatte">
                <a:bevelT w="13500" h="13500" prst="angle"/>
                <a:bevelB w="13500" h="13500" prst="angle"/>
                <a:extrusionClr>
                  <a:schemeClr val="accent1"/>
                </a:extrusionClr>
                <a:contourClr>
                  <a:schemeClr val="accent1"/>
                </a:contourClr>
              </a:sp3d>
            </p:spPr>
            <p:txBody>
              <a:bodyPr wrap="none" anchor="ctr">
                <a:flatTx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9237" name="Rectangle 65">
              <a:extLst>
                <a:ext uri="{FF2B5EF4-FFF2-40B4-BE49-F238E27FC236}">
                  <a16:creationId xmlns:a16="http://schemas.microsoft.com/office/drawing/2014/main" id="{CB3BC734-FE7F-FB80-5443-8C92DAA67C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8" y="3535"/>
              <a:ext cx="908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tabLst>
                  <a:tab pos="182563" algn="l"/>
                  <a:tab pos="719138" algn="l"/>
                </a:tabLst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tabLst>
                  <a:tab pos="182563" algn="l"/>
                  <a:tab pos="719138" algn="l"/>
                </a:tabLst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tabLst>
                  <a:tab pos="182563" algn="l"/>
                  <a:tab pos="719138" algn="l"/>
                </a:tabLst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tabLst>
                  <a:tab pos="182563" algn="l"/>
                  <a:tab pos="719138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tabLst>
                  <a:tab pos="182563" algn="l"/>
                  <a:tab pos="719138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182563" algn="l"/>
                  <a:tab pos="719138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182563" algn="l"/>
                  <a:tab pos="719138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182563" algn="l"/>
                  <a:tab pos="719138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tabLst>
                  <a:tab pos="182563" algn="l"/>
                  <a:tab pos="719138" algn="l"/>
                </a:tabLst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2800" dirty="0">
                  <a:solidFill>
                    <a:srgbClr val="000000"/>
                  </a:solidFill>
                </a:rPr>
                <a:t>  </a:t>
              </a:r>
              <a:r>
                <a:rPr kumimoji="0" lang="zh-CN" altLang="en-US" sz="2800" dirty="0">
                  <a:solidFill>
                    <a:srgbClr val="000000"/>
                  </a:solidFill>
                </a:rPr>
                <a:t>期中法</a:t>
              </a:r>
            </a:p>
          </p:txBody>
        </p:sp>
      </p:grpSp>
      <p:grpSp>
        <p:nvGrpSpPr>
          <p:cNvPr id="14" name="Group 66">
            <a:extLst>
              <a:ext uri="{FF2B5EF4-FFF2-40B4-BE49-F238E27FC236}">
                <a16:creationId xmlns:a16="http://schemas.microsoft.com/office/drawing/2014/main" id="{2297F551-5BBE-830F-FAA7-6998EE96D9BA}"/>
              </a:ext>
            </a:extLst>
          </p:cNvPr>
          <p:cNvGrpSpPr>
            <a:grpSpLocks/>
          </p:cNvGrpSpPr>
          <p:nvPr/>
        </p:nvGrpSpPr>
        <p:grpSpPr bwMode="auto">
          <a:xfrm>
            <a:off x="4800600" y="5229226"/>
            <a:ext cx="5191126" cy="873125"/>
            <a:chOff x="2064" y="3294"/>
            <a:chExt cx="3270" cy="550"/>
          </a:xfrm>
        </p:grpSpPr>
        <p:sp>
          <p:nvSpPr>
            <p:cNvPr id="9228" name="Line 67">
              <a:extLst>
                <a:ext uri="{FF2B5EF4-FFF2-40B4-BE49-F238E27FC236}">
                  <a16:creationId xmlns:a16="http://schemas.microsoft.com/office/drawing/2014/main" id="{D9232E2A-FF60-3E09-2FEE-5707D6FD00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15" y="3536"/>
              <a:ext cx="0" cy="27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29" name="Line 68">
              <a:extLst>
                <a:ext uri="{FF2B5EF4-FFF2-40B4-BE49-F238E27FC236}">
                  <a16:creationId xmlns:a16="http://schemas.microsoft.com/office/drawing/2014/main" id="{8345BFFA-9526-3C42-3E4F-D1D65B50EE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536"/>
              <a:ext cx="322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30" name="Line 69">
              <a:extLst>
                <a:ext uri="{FF2B5EF4-FFF2-40B4-BE49-F238E27FC236}">
                  <a16:creationId xmlns:a16="http://schemas.microsoft.com/office/drawing/2014/main" id="{874AD65F-1A4C-3A00-2ECD-91D8475D5E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21" y="3549"/>
              <a:ext cx="0" cy="9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31" name="Rectangle 70">
              <a:extLst>
                <a:ext uri="{FF2B5EF4-FFF2-40B4-BE49-F238E27FC236}">
                  <a16:creationId xmlns:a16="http://schemas.microsoft.com/office/drawing/2014/main" id="{FBA7119D-625F-93D8-5B25-8E2B00AB98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" y="3294"/>
              <a:ext cx="227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1800" b="1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rPr>
                <a:t>0</a:t>
              </a:r>
            </a:p>
          </p:txBody>
        </p:sp>
        <p:sp>
          <p:nvSpPr>
            <p:cNvPr id="9232" name="Rectangle 71">
              <a:extLst>
                <a:ext uri="{FF2B5EF4-FFF2-40B4-BE49-F238E27FC236}">
                  <a16:creationId xmlns:a16="http://schemas.microsoft.com/office/drawing/2014/main" id="{3E8FD913-8E02-DD37-80D3-6F4FC5B518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0" y="3294"/>
              <a:ext cx="410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12</a:t>
              </a:r>
              <a:r>
                <a:rPr kumimoji="0" lang="zh-CN" altLang="en-US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月</a:t>
              </a:r>
            </a:p>
          </p:txBody>
        </p:sp>
        <p:sp>
          <p:nvSpPr>
            <p:cNvPr id="9233" name="Rectangle 72">
              <a:extLst>
                <a:ext uri="{FF2B5EF4-FFF2-40B4-BE49-F238E27FC236}">
                  <a16:creationId xmlns:a16="http://schemas.microsoft.com/office/drawing/2014/main" id="{FE975AC5-DA9A-BBC5-771F-486FBACD98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7" y="3611"/>
              <a:ext cx="337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1</a:t>
              </a:r>
              <a:r>
                <a:rPr kumimoji="0" lang="zh-CN" altLang="en-US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年</a:t>
              </a:r>
            </a:p>
          </p:txBody>
        </p:sp>
        <p:sp>
          <p:nvSpPr>
            <p:cNvPr id="9234" name="Rectangle 73">
              <a:extLst>
                <a:ext uri="{FF2B5EF4-FFF2-40B4-BE49-F238E27FC236}">
                  <a16:creationId xmlns:a16="http://schemas.microsoft.com/office/drawing/2014/main" id="{A8BA47AF-65B7-A63E-FFF1-C26150B5C8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4" y="3294"/>
              <a:ext cx="337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6</a:t>
              </a:r>
              <a:r>
                <a:rPr kumimoji="0" lang="zh-CN" altLang="en-US" sz="1800" b="1">
                  <a:solidFill>
                    <a:srgbClr val="000000"/>
                  </a:solidFill>
                  <a:ea typeface="宋体" panose="02010600030101010101" pitchFamily="2" charset="-122"/>
                </a:rPr>
                <a:t>月</a:t>
              </a:r>
            </a:p>
          </p:txBody>
        </p:sp>
        <p:sp>
          <p:nvSpPr>
            <p:cNvPr id="9235" name="Rectangle 74">
              <a:extLst>
                <a:ext uri="{FF2B5EF4-FFF2-40B4-BE49-F238E27FC236}">
                  <a16:creationId xmlns:a16="http://schemas.microsoft.com/office/drawing/2014/main" id="{CB031BBB-DF13-5D2D-2A0F-D8F2E74ACA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6" y="3566"/>
              <a:ext cx="71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en-US" altLang="zh-CN" sz="1800" b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1200</a:t>
              </a:r>
              <a:r>
                <a:rPr kumimoji="0" lang="zh-CN" altLang="en-US" sz="1800" b="1">
                  <a:solidFill>
                    <a:srgbClr val="00000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万元</a:t>
              </a:r>
            </a:p>
          </p:txBody>
        </p:sp>
      </p:grp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4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4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7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灯片编号占位符 3">
            <a:extLst>
              <a:ext uri="{FF2B5EF4-FFF2-40B4-BE49-F238E27FC236}">
                <a16:creationId xmlns:a16="http://schemas.microsoft.com/office/drawing/2014/main" id="{E55E5C53-818C-DA65-AB95-E9D627823BA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05DC54CE-9A7E-3A4D-8D7C-98216D3C8E81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7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03D6010E-F559-F310-C594-74F29EC58D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现金流量</a:t>
            </a:r>
          </a:p>
        </p:txBody>
      </p:sp>
      <p:sp>
        <p:nvSpPr>
          <p:cNvPr id="10244" name="Rectangle 43">
            <a:extLst>
              <a:ext uri="{FF2B5EF4-FFF2-40B4-BE49-F238E27FC236}">
                <a16:creationId xmlns:a16="http://schemas.microsoft.com/office/drawing/2014/main" id="{364A6258-DAAC-34EF-8100-04C0794FAB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None/>
            </a:pPr>
            <a:r>
              <a:rPr lang="zh-CN" altLang="en-US"/>
              <a:t>一、现金流量的概念</a:t>
            </a:r>
          </a:p>
        </p:txBody>
      </p:sp>
      <p:sp>
        <p:nvSpPr>
          <p:cNvPr id="45100" name="Rectangle 44">
            <a:extLst>
              <a:ext uri="{FF2B5EF4-FFF2-40B4-BE49-F238E27FC236}">
                <a16:creationId xmlns:a16="http://schemas.microsoft.com/office/drawing/2014/main" id="{FBBF44BA-1920-B83E-95E1-1AC3CD1073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08238" y="1681164"/>
            <a:ext cx="40322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zh-CN" sz="2000" b="1">
                <a:latin typeface="幼圆" pitchFamily="49" charset="-122"/>
                <a:ea typeface="幼圆" pitchFamily="49" charset="-122"/>
              </a:rPr>
              <a:t>4. </a:t>
            </a:r>
            <a:r>
              <a:rPr lang="zh-CN" altLang="en-US" sz="2000" b="1">
                <a:latin typeface="幼圆" pitchFamily="49" charset="-122"/>
                <a:ea typeface="幼圆" pitchFamily="49" charset="-122"/>
              </a:rPr>
              <a:t>现金流量的作用</a:t>
            </a:r>
          </a:p>
        </p:txBody>
      </p:sp>
      <p:grpSp>
        <p:nvGrpSpPr>
          <p:cNvPr id="2" name="Group 45">
            <a:extLst>
              <a:ext uri="{FF2B5EF4-FFF2-40B4-BE49-F238E27FC236}">
                <a16:creationId xmlns:a16="http://schemas.microsoft.com/office/drawing/2014/main" id="{4F7FAF9A-451A-34AE-AE11-D26385F334ED}"/>
              </a:ext>
            </a:extLst>
          </p:cNvPr>
          <p:cNvGrpSpPr>
            <a:grpSpLocks/>
          </p:cNvGrpSpPr>
          <p:nvPr/>
        </p:nvGrpSpPr>
        <p:grpSpPr bwMode="auto">
          <a:xfrm>
            <a:off x="7535864" y="1268414"/>
            <a:ext cx="3132137" cy="3559175"/>
            <a:chOff x="3787" y="601"/>
            <a:chExt cx="1973" cy="2242"/>
          </a:xfrm>
        </p:grpSpPr>
        <p:grpSp>
          <p:nvGrpSpPr>
            <p:cNvPr id="10269" name="Group 46">
              <a:extLst>
                <a:ext uri="{FF2B5EF4-FFF2-40B4-BE49-F238E27FC236}">
                  <a16:creationId xmlns:a16="http://schemas.microsoft.com/office/drawing/2014/main" id="{0F2B60E8-98C5-D76B-5169-4B5397FDE8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87" y="601"/>
              <a:ext cx="1322" cy="2041"/>
              <a:chOff x="633" y="1616"/>
              <a:chExt cx="1322" cy="2041"/>
            </a:xfrm>
          </p:grpSpPr>
          <p:sp>
            <p:nvSpPr>
              <p:cNvPr id="10271" name="AutoShape 47" descr="30%">
                <a:extLst>
                  <a:ext uri="{FF2B5EF4-FFF2-40B4-BE49-F238E27FC236}">
                    <a16:creationId xmlns:a16="http://schemas.microsoft.com/office/drawing/2014/main" id="{71983186-1CA1-9FCC-5F62-B7003DC9E7B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633" y="1804"/>
                <a:ext cx="1322" cy="1853"/>
              </a:xfrm>
              <a:prstGeom prst="roundRect">
                <a:avLst>
                  <a:gd name="adj" fmla="val 16667"/>
                </a:avLst>
              </a:prstGeom>
              <a:blipFill dpi="0" rotWithShape="0">
                <a:blip r:embed="rId2"/>
                <a:srcRect/>
                <a:tile tx="0" ty="0" sx="100000" sy="100000" flip="none" algn="tl"/>
              </a:blipFill>
              <a:ln w="25400">
                <a:solidFill>
                  <a:srgbClr val="DFE8F5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grpSp>
            <p:nvGrpSpPr>
              <p:cNvPr id="10272" name="Group 48">
                <a:extLst>
                  <a:ext uri="{FF2B5EF4-FFF2-40B4-BE49-F238E27FC236}">
                    <a16:creationId xmlns:a16="http://schemas.microsoft.com/office/drawing/2014/main" id="{0402CF36-6126-E165-DED3-9182B507885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3" y="1661"/>
                <a:ext cx="952" cy="227"/>
                <a:chOff x="2003" y="3439"/>
                <a:chExt cx="468" cy="244"/>
              </a:xfrm>
            </p:grpSpPr>
            <p:sp>
              <p:nvSpPr>
                <p:cNvPr id="10275" name="Oval 49">
                  <a:extLst>
                    <a:ext uri="{FF2B5EF4-FFF2-40B4-BE49-F238E27FC236}">
                      <a16:creationId xmlns:a16="http://schemas.microsoft.com/office/drawing/2014/main" id="{13890B63-DEA9-3A69-800E-52A8D928A3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003" y="3439"/>
                  <a:ext cx="79" cy="242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767676"/>
                    </a:gs>
                    <a:gs pos="50000">
                      <a:srgbClr val="FFFFFF"/>
                    </a:gs>
                    <a:gs pos="100000">
                      <a:srgbClr val="767676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•"/>
                    <a:defRPr kumimoji="1" sz="3200">
                      <a:solidFill>
                        <a:srgbClr val="036D7B"/>
                      </a:solidFill>
                      <a:latin typeface="Times New Roman" panose="02020603050405020304" pitchFamily="18" charset="0"/>
                      <a:ea typeface="隶书" pitchFamily="49" charset="-122"/>
                    </a:defRPr>
                  </a:lvl1pPr>
                  <a:lvl2pPr marL="742950" indent="-285750">
                    <a:lnSpc>
                      <a:spcPct val="115000"/>
                    </a:lnSpc>
                    <a:spcBef>
                      <a:spcPct val="20000"/>
                    </a:spcBef>
                    <a:buClr>
                      <a:schemeClr val="hlink"/>
                    </a:buClr>
                    <a:buFont typeface="Wingdings" pitchFamily="2" charset="2"/>
                    <a:buChar char="–"/>
                    <a:defRPr sz="2200" b="1">
                      <a:solidFill>
                        <a:schemeClr val="tx1"/>
                      </a:solidFill>
                      <a:latin typeface="Tahoma" panose="020B0604030504040204" pitchFamily="34" charset="0"/>
                      <a:ea typeface="华文楷体" panose="0201060004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Font typeface="Wingdings" pitchFamily="2" charset="2"/>
                    <a:buChar char="•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Font typeface="Wingdings" pitchFamily="2" charset="2"/>
                    <a:buChar char="–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None/>
                  </a:pPr>
                  <a:endParaRPr kumimoji="0" lang="zh-CN" altLang="en-US" sz="1800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76" name="Rectangle 50">
                  <a:extLst>
                    <a:ext uri="{FF2B5EF4-FFF2-40B4-BE49-F238E27FC236}">
                      <a16:creationId xmlns:a16="http://schemas.microsoft.com/office/drawing/2014/main" id="{A92D4CAA-8001-FE40-F778-1EEB67B9A7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048" y="3441"/>
                  <a:ext cx="388" cy="242"/>
                </a:xfrm>
                <a:prstGeom prst="rect">
                  <a:avLst/>
                </a:prstGeom>
                <a:gradFill rotWithShape="0">
                  <a:gsLst>
                    <a:gs pos="0">
                      <a:srgbClr val="D2D2D2"/>
                    </a:gs>
                    <a:gs pos="50000">
                      <a:srgbClr val="FFFFFF"/>
                    </a:gs>
                    <a:gs pos="100000">
                      <a:srgbClr val="D2D2D2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•"/>
                    <a:defRPr kumimoji="1" sz="3200">
                      <a:solidFill>
                        <a:srgbClr val="036D7B"/>
                      </a:solidFill>
                      <a:latin typeface="Times New Roman" panose="02020603050405020304" pitchFamily="18" charset="0"/>
                      <a:ea typeface="隶书" pitchFamily="49" charset="-122"/>
                    </a:defRPr>
                  </a:lvl1pPr>
                  <a:lvl2pPr marL="742950" indent="-285750">
                    <a:lnSpc>
                      <a:spcPct val="115000"/>
                    </a:lnSpc>
                    <a:spcBef>
                      <a:spcPct val="20000"/>
                    </a:spcBef>
                    <a:buClr>
                      <a:schemeClr val="hlink"/>
                    </a:buClr>
                    <a:buFont typeface="Wingdings" pitchFamily="2" charset="2"/>
                    <a:buChar char="–"/>
                    <a:defRPr sz="2200" b="1">
                      <a:solidFill>
                        <a:schemeClr val="tx1"/>
                      </a:solidFill>
                      <a:latin typeface="Tahoma" panose="020B0604030504040204" pitchFamily="34" charset="0"/>
                      <a:ea typeface="华文楷体" panose="0201060004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Font typeface="Wingdings" pitchFamily="2" charset="2"/>
                    <a:buChar char="•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Font typeface="Wingdings" pitchFamily="2" charset="2"/>
                    <a:buChar char="–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None/>
                  </a:pPr>
                  <a:endParaRPr kumimoji="0" lang="zh-CN" altLang="en-US" sz="1800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5107" name="Oval 51">
                  <a:extLst>
                    <a:ext uri="{FF2B5EF4-FFF2-40B4-BE49-F238E27FC236}">
                      <a16:creationId xmlns:a16="http://schemas.microsoft.com/office/drawing/2014/main" id="{8F9A9009-12DD-06DF-2B18-E97CD8C962C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400" y="3443"/>
                  <a:ext cx="71" cy="23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>
                        <a:gamma/>
                        <a:shade val="46275"/>
                        <a:invGamma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  <a:ln w="12700">
                  <a:solidFill>
                    <a:schemeClr val="bg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5108" name="Oval 52">
                  <a:extLst>
                    <a:ext uri="{FF2B5EF4-FFF2-40B4-BE49-F238E27FC236}">
                      <a16:creationId xmlns:a16="http://schemas.microsoft.com/office/drawing/2014/main" id="{C967E82F-ACEB-998A-3B1C-11D18B47B5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438" y="3519"/>
                  <a:ext cx="20" cy="71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>
                        <a:gamma/>
                        <a:shade val="46275"/>
                        <a:invGamma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0273" name="Text Box 53">
                <a:extLst>
                  <a:ext uri="{FF2B5EF4-FFF2-40B4-BE49-F238E27FC236}">
                    <a16:creationId xmlns:a16="http://schemas.microsoft.com/office/drawing/2014/main" id="{10DF6939-34BF-6AC6-15F4-3150FC998630}"/>
                  </a:ext>
                </a:extLst>
              </p:cNvPr>
              <p:cNvSpPr txBox="1">
                <a:spLocks noChangeArrowheads="1"/>
              </p:cNvSpPr>
              <p:nvPr/>
            </p:nvSpPr>
            <p:spPr bwMode="gray">
              <a:xfrm>
                <a:off x="1156" y="1616"/>
                <a:ext cx="223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en-US" altLang="zh-CN" sz="2400">
                    <a:solidFill>
                      <a:srgbClr val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3</a:t>
                </a:r>
                <a:endParaRPr kumimoji="0" lang="en-US" altLang="zh-CN" sz="18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74" name="Text Box 54">
                <a:extLst>
                  <a:ext uri="{FF2B5EF4-FFF2-40B4-BE49-F238E27FC236}">
                    <a16:creationId xmlns:a16="http://schemas.microsoft.com/office/drawing/2014/main" id="{6DDBD6DB-31DA-21A2-F88E-F27B1AFD17F2}"/>
                  </a:ext>
                </a:extLst>
              </p:cNvPr>
              <p:cNvSpPr txBox="1">
                <a:spLocks noChangeArrowheads="1"/>
              </p:cNvSpPr>
              <p:nvPr/>
            </p:nvSpPr>
            <p:spPr bwMode="gray">
              <a:xfrm>
                <a:off x="657" y="2069"/>
                <a:ext cx="1296" cy="10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30000"/>
                  </a:lnSpc>
                  <a:spcAft>
                    <a:spcPct val="0"/>
                  </a:spcAft>
                  <a:buClr>
                    <a:srgbClr val="FF0000"/>
                  </a:buClr>
                  <a:buSzPct val="150000"/>
                  <a:buNone/>
                </a:pPr>
                <a:r>
                  <a:rPr kumimoji="0" lang="zh-CN" altLang="en-US" sz="2000" b="1" dirty="0">
                    <a:solidFill>
                      <a:srgbClr val="000000"/>
                    </a:solidFill>
                    <a:ea typeface="幼圆" pitchFamily="49" charset="-122"/>
                  </a:rPr>
                  <a:t>现金流量能够真实揭示经济系统的盈利能力和清偿能力</a:t>
                </a:r>
                <a:endParaRPr kumimoji="0" lang="zh-CN" altLang="en-US" sz="2000" dirty="0">
                  <a:solidFill>
                    <a:srgbClr val="000000"/>
                  </a:solidFill>
                  <a:ea typeface="幼圆" pitchFamily="49" charset="-122"/>
                </a:endParaRPr>
              </a:p>
            </p:txBody>
          </p:sp>
        </p:grpSp>
        <p:sp>
          <p:nvSpPr>
            <p:cNvPr id="10270" name="Rectangle 55">
              <a:extLst>
                <a:ext uri="{FF2B5EF4-FFF2-40B4-BE49-F238E27FC236}">
                  <a16:creationId xmlns:a16="http://schemas.microsoft.com/office/drawing/2014/main" id="{BBB220DE-A295-9EF9-FF60-F7EF49982B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4" y="2669"/>
              <a:ext cx="1916" cy="174"/>
            </a:xfrm>
            <a:prstGeom prst="rect">
              <a:avLst/>
            </a:prstGeom>
            <a:gradFill rotWithShape="1">
              <a:gsLst>
                <a:gs pos="0">
                  <a:srgbClr val="DFE8F5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5" name="Group 56">
            <a:extLst>
              <a:ext uri="{FF2B5EF4-FFF2-40B4-BE49-F238E27FC236}">
                <a16:creationId xmlns:a16="http://schemas.microsoft.com/office/drawing/2014/main" id="{2F0F98F6-EB3D-C812-64B7-7CD110B5EB8B}"/>
              </a:ext>
            </a:extLst>
          </p:cNvPr>
          <p:cNvGrpSpPr>
            <a:grpSpLocks/>
          </p:cNvGrpSpPr>
          <p:nvPr/>
        </p:nvGrpSpPr>
        <p:grpSpPr bwMode="auto">
          <a:xfrm>
            <a:off x="5087938" y="2070100"/>
            <a:ext cx="2163762" cy="3665538"/>
            <a:chOff x="2245" y="1253"/>
            <a:chExt cx="1363" cy="2309"/>
          </a:xfrm>
        </p:grpSpPr>
        <p:grpSp>
          <p:nvGrpSpPr>
            <p:cNvPr id="10259" name="Group 57">
              <a:extLst>
                <a:ext uri="{FF2B5EF4-FFF2-40B4-BE49-F238E27FC236}">
                  <a16:creationId xmlns:a16="http://schemas.microsoft.com/office/drawing/2014/main" id="{518D24D3-642C-8D42-E5D2-1C17BB94A94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45" y="1253"/>
              <a:ext cx="1363" cy="2132"/>
              <a:chOff x="2290" y="1253"/>
              <a:chExt cx="1363" cy="2132"/>
            </a:xfrm>
          </p:grpSpPr>
          <p:sp>
            <p:nvSpPr>
              <p:cNvPr id="10261" name="AutoShape 58" descr="25%">
                <a:extLst>
                  <a:ext uri="{FF2B5EF4-FFF2-40B4-BE49-F238E27FC236}">
                    <a16:creationId xmlns:a16="http://schemas.microsoft.com/office/drawing/2014/main" id="{47A4A1E2-1234-8795-7AE0-95CFB366CB1D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2290" y="1389"/>
                <a:ext cx="1363" cy="1996"/>
              </a:xfrm>
              <a:prstGeom prst="roundRect">
                <a:avLst>
                  <a:gd name="adj" fmla="val 17509"/>
                </a:avLst>
              </a:prstGeom>
              <a:blipFill dpi="0" rotWithShape="0">
                <a:blip r:embed="rId3"/>
                <a:srcRect/>
                <a:tile tx="0" ty="0" sx="100000" sy="100000" flip="none" algn="tl"/>
              </a:blipFill>
              <a:ln w="25400">
                <a:solidFill>
                  <a:srgbClr val="CCFFCC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62" name="Text Box 59">
                <a:extLst>
                  <a:ext uri="{FF2B5EF4-FFF2-40B4-BE49-F238E27FC236}">
                    <a16:creationId xmlns:a16="http://schemas.microsoft.com/office/drawing/2014/main" id="{34901714-0E0C-87D9-1477-30C6E2757D3A}"/>
                  </a:ext>
                </a:extLst>
              </p:cNvPr>
              <p:cNvSpPr txBox="1">
                <a:spLocks noChangeArrowheads="1"/>
              </p:cNvSpPr>
              <p:nvPr/>
            </p:nvSpPr>
            <p:spPr bwMode="gray">
              <a:xfrm>
                <a:off x="2317" y="1670"/>
                <a:ext cx="1296" cy="10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30000"/>
                  </a:lnSpc>
                  <a:spcAft>
                    <a:spcPct val="0"/>
                  </a:spcAft>
                  <a:buClr>
                    <a:srgbClr val="FF0000"/>
                  </a:buClr>
                  <a:buSzPct val="150000"/>
                  <a:buNone/>
                </a:pPr>
                <a:r>
                  <a:rPr kumimoji="0" lang="zh-CN" altLang="en-US" sz="2000" b="1" dirty="0">
                    <a:solidFill>
                      <a:srgbClr val="000000"/>
                    </a:solidFill>
                    <a:ea typeface="幼圆" pitchFamily="49" charset="-122"/>
                  </a:rPr>
                  <a:t>现金流量能够反映人们预先设计的各种活动方案的全貌</a:t>
                </a:r>
              </a:p>
            </p:txBody>
          </p:sp>
          <p:grpSp>
            <p:nvGrpSpPr>
              <p:cNvPr id="10263" name="Group 60">
                <a:extLst>
                  <a:ext uri="{FF2B5EF4-FFF2-40B4-BE49-F238E27FC236}">
                    <a16:creationId xmlns:a16="http://schemas.microsoft.com/office/drawing/2014/main" id="{A20F5D8E-68A3-0E4B-AE83-79DE4356968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72" y="1298"/>
                <a:ext cx="952" cy="227"/>
                <a:chOff x="2003" y="3439"/>
                <a:chExt cx="468" cy="244"/>
              </a:xfrm>
            </p:grpSpPr>
            <p:sp>
              <p:nvSpPr>
                <p:cNvPr id="10265" name="Oval 61">
                  <a:extLst>
                    <a:ext uri="{FF2B5EF4-FFF2-40B4-BE49-F238E27FC236}">
                      <a16:creationId xmlns:a16="http://schemas.microsoft.com/office/drawing/2014/main" id="{ED2C1574-B766-3636-1A54-D95B2F35FC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003" y="3439"/>
                  <a:ext cx="79" cy="242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767676"/>
                    </a:gs>
                    <a:gs pos="50000">
                      <a:srgbClr val="FFFFFF"/>
                    </a:gs>
                    <a:gs pos="100000">
                      <a:srgbClr val="767676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•"/>
                    <a:defRPr kumimoji="1" sz="3200">
                      <a:solidFill>
                        <a:srgbClr val="036D7B"/>
                      </a:solidFill>
                      <a:latin typeface="Times New Roman" panose="02020603050405020304" pitchFamily="18" charset="0"/>
                      <a:ea typeface="隶书" pitchFamily="49" charset="-122"/>
                    </a:defRPr>
                  </a:lvl1pPr>
                  <a:lvl2pPr marL="742950" indent="-285750">
                    <a:lnSpc>
                      <a:spcPct val="115000"/>
                    </a:lnSpc>
                    <a:spcBef>
                      <a:spcPct val="20000"/>
                    </a:spcBef>
                    <a:buClr>
                      <a:schemeClr val="hlink"/>
                    </a:buClr>
                    <a:buFont typeface="Wingdings" pitchFamily="2" charset="2"/>
                    <a:buChar char="–"/>
                    <a:defRPr sz="2200" b="1">
                      <a:solidFill>
                        <a:schemeClr val="tx1"/>
                      </a:solidFill>
                      <a:latin typeface="Tahoma" panose="020B0604030504040204" pitchFamily="34" charset="0"/>
                      <a:ea typeface="华文楷体" panose="0201060004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Font typeface="Wingdings" pitchFamily="2" charset="2"/>
                    <a:buChar char="•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Font typeface="Wingdings" pitchFamily="2" charset="2"/>
                    <a:buChar char="–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None/>
                  </a:pPr>
                  <a:endParaRPr kumimoji="0" lang="zh-CN" altLang="en-US" sz="1800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66" name="Rectangle 62">
                  <a:extLst>
                    <a:ext uri="{FF2B5EF4-FFF2-40B4-BE49-F238E27FC236}">
                      <a16:creationId xmlns:a16="http://schemas.microsoft.com/office/drawing/2014/main" id="{745860AD-BA96-9088-8C5C-2241E0DA90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048" y="3441"/>
                  <a:ext cx="388" cy="242"/>
                </a:xfrm>
                <a:prstGeom prst="rect">
                  <a:avLst/>
                </a:prstGeom>
                <a:gradFill rotWithShape="0">
                  <a:gsLst>
                    <a:gs pos="0">
                      <a:srgbClr val="DBDBDB"/>
                    </a:gs>
                    <a:gs pos="50000">
                      <a:srgbClr val="FFFFFF"/>
                    </a:gs>
                    <a:gs pos="100000">
                      <a:srgbClr val="DBDBDB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•"/>
                    <a:defRPr kumimoji="1" sz="3200">
                      <a:solidFill>
                        <a:srgbClr val="036D7B"/>
                      </a:solidFill>
                      <a:latin typeface="Times New Roman" panose="02020603050405020304" pitchFamily="18" charset="0"/>
                      <a:ea typeface="隶书" pitchFamily="49" charset="-122"/>
                    </a:defRPr>
                  </a:lvl1pPr>
                  <a:lvl2pPr marL="742950" indent="-285750">
                    <a:lnSpc>
                      <a:spcPct val="115000"/>
                    </a:lnSpc>
                    <a:spcBef>
                      <a:spcPct val="20000"/>
                    </a:spcBef>
                    <a:buClr>
                      <a:schemeClr val="hlink"/>
                    </a:buClr>
                    <a:buFont typeface="Wingdings" pitchFamily="2" charset="2"/>
                    <a:buChar char="–"/>
                    <a:defRPr sz="2200" b="1">
                      <a:solidFill>
                        <a:schemeClr val="tx1"/>
                      </a:solidFill>
                      <a:latin typeface="Tahoma" panose="020B0604030504040204" pitchFamily="34" charset="0"/>
                      <a:ea typeface="华文楷体" panose="0201060004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Font typeface="Wingdings" pitchFamily="2" charset="2"/>
                    <a:buChar char="•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Font typeface="Wingdings" pitchFamily="2" charset="2"/>
                    <a:buChar char="–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None/>
                  </a:pPr>
                  <a:endParaRPr kumimoji="0" lang="zh-CN" altLang="en-US" sz="1800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5119" name="Oval 63">
                  <a:extLst>
                    <a:ext uri="{FF2B5EF4-FFF2-40B4-BE49-F238E27FC236}">
                      <a16:creationId xmlns:a16="http://schemas.microsoft.com/office/drawing/2014/main" id="{EDE32FCF-00F0-E4F4-A14B-C58BC5D1E10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400" y="3443"/>
                  <a:ext cx="71" cy="23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>
                        <a:gamma/>
                        <a:shade val="46275"/>
                        <a:invGamma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  <a:ln w="12700">
                  <a:solidFill>
                    <a:schemeClr val="bg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5120" name="Oval 64">
                  <a:extLst>
                    <a:ext uri="{FF2B5EF4-FFF2-40B4-BE49-F238E27FC236}">
                      <a16:creationId xmlns:a16="http://schemas.microsoft.com/office/drawing/2014/main" id="{401ADCC3-5EC7-10DB-E499-EE5C2C25EA8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438" y="3519"/>
                  <a:ext cx="20" cy="71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>
                        <a:gamma/>
                        <a:shade val="46275"/>
                        <a:invGamma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0264" name="Text Box 65">
                <a:extLst>
                  <a:ext uri="{FF2B5EF4-FFF2-40B4-BE49-F238E27FC236}">
                    <a16:creationId xmlns:a16="http://schemas.microsoft.com/office/drawing/2014/main" id="{2E9CB778-5E95-4EB1-223B-F641E90D266B}"/>
                  </a:ext>
                </a:extLst>
              </p:cNvPr>
              <p:cNvSpPr txBox="1">
                <a:spLocks noChangeArrowheads="1"/>
              </p:cNvSpPr>
              <p:nvPr/>
            </p:nvSpPr>
            <p:spPr bwMode="gray">
              <a:xfrm>
                <a:off x="2789" y="1253"/>
                <a:ext cx="223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en-US" altLang="zh-CN" sz="2400">
                    <a:solidFill>
                      <a:srgbClr val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2</a:t>
                </a:r>
                <a:endParaRPr kumimoji="0" lang="en-US" altLang="zh-CN" sz="18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10260" name="Rectangle 66">
              <a:extLst>
                <a:ext uri="{FF2B5EF4-FFF2-40B4-BE49-F238E27FC236}">
                  <a16:creationId xmlns:a16="http://schemas.microsoft.com/office/drawing/2014/main" id="{FE5BA4C0-9F68-BA67-B5CC-AB24B7654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45" y="3388"/>
              <a:ext cx="0" cy="174"/>
            </a:xfrm>
            <a:prstGeom prst="rect">
              <a:avLst/>
            </a:prstGeom>
            <a:gradFill rotWithShape="1">
              <a:gsLst>
                <a:gs pos="0">
                  <a:srgbClr val="CCFFCC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8" name="Group 67">
            <a:extLst>
              <a:ext uri="{FF2B5EF4-FFF2-40B4-BE49-F238E27FC236}">
                <a16:creationId xmlns:a16="http://schemas.microsoft.com/office/drawing/2014/main" id="{EDF0AB42-7DDA-B0FB-38F4-32ACAB808BD1}"/>
              </a:ext>
            </a:extLst>
          </p:cNvPr>
          <p:cNvGrpSpPr>
            <a:grpSpLocks/>
          </p:cNvGrpSpPr>
          <p:nvPr/>
        </p:nvGrpSpPr>
        <p:grpSpPr bwMode="auto">
          <a:xfrm>
            <a:off x="2451101" y="2619376"/>
            <a:ext cx="7605713" cy="3763963"/>
            <a:chOff x="555" y="1650"/>
            <a:chExt cx="4791" cy="2371"/>
          </a:xfrm>
        </p:grpSpPr>
        <p:grpSp>
          <p:nvGrpSpPr>
            <p:cNvPr id="10249" name="Group 68">
              <a:extLst>
                <a:ext uri="{FF2B5EF4-FFF2-40B4-BE49-F238E27FC236}">
                  <a16:creationId xmlns:a16="http://schemas.microsoft.com/office/drawing/2014/main" id="{6681B801-C5EC-CBD1-861C-DCE18BB7E4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5" y="1650"/>
              <a:ext cx="1363" cy="2177"/>
              <a:chOff x="3923" y="845"/>
              <a:chExt cx="1363" cy="2177"/>
            </a:xfrm>
          </p:grpSpPr>
          <p:sp>
            <p:nvSpPr>
              <p:cNvPr id="10251" name="AutoShape 69" descr="75%">
                <a:extLst>
                  <a:ext uri="{FF2B5EF4-FFF2-40B4-BE49-F238E27FC236}">
                    <a16:creationId xmlns:a16="http://schemas.microsoft.com/office/drawing/2014/main" id="{BC2B4ED7-C880-29A6-C427-98156DA2B83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3923" y="981"/>
                <a:ext cx="1363" cy="2041"/>
              </a:xfrm>
              <a:prstGeom prst="roundRect">
                <a:avLst>
                  <a:gd name="adj" fmla="val 17509"/>
                </a:avLst>
              </a:prstGeom>
              <a:blipFill dpi="0" rotWithShape="0">
                <a:blip r:embed="rId4"/>
                <a:srcRect/>
                <a:tile tx="0" ty="0" sx="100000" sy="100000" flip="none" algn="tl"/>
              </a:blipFill>
              <a:ln w="25400">
                <a:solidFill>
                  <a:srgbClr val="FFFF99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kumimoji="0" lang="zh-CN" altLang="en-US" sz="1800">
                  <a:solidFill>
                    <a:srgbClr val="000000"/>
                  </a:solidFill>
                  <a:latin typeface="Tahoma" panose="020B060403050404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52" name="Text Box 70">
                <a:extLst>
                  <a:ext uri="{FF2B5EF4-FFF2-40B4-BE49-F238E27FC236}">
                    <a16:creationId xmlns:a16="http://schemas.microsoft.com/office/drawing/2014/main" id="{2725D587-43EA-B6D0-07F7-F4F8D8C96396}"/>
                  </a:ext>
                </a:extLst>
              </p:cNvPr>
              <p:cNvSpPr txBox="1">
                <a:spLocks noChangeArrowheads="1"/>
              </p:cNvSpPr>
              <p:nvPr/>
            </p:nvSpPr>
            <p:spPr bwMode="gray">
              <a:xfrm>
                <a:off x="3923" y="1207"/>
                <a:ext cx="1315" cy="16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Aft>
                    <a:spcPct val="0"/>
                  </a:spcAft>
                  <a:buClr>
                    <a:srgbClr val="FF0000"/>
                  </a:buClr>
                  <a:buSzPct val="150000"/>
                  <a:buNone/>
                </a:pPr>
                <a:r>
                  <a:rPr kumimoji="0" lang="zh-CN" altLang="en-US" sz="2000" b="1" dirty="0">
                    <a:solidFill>
                      <a:srgbClr val="000000"/>
                    </a:solidFill>
                    <a:ea typeface="幼圆" pitchFamily="49" charset="-122"/>
                  </a:rPr>
                  <a:t>将技术方案的物质形态转化为货币形态，为正确计算和评价活动方案的经济效果提供统一的信息基础</a:t>
                </a:r>
              </a:p>
            </p:txBody>
          </p:sp>
          <p:grpSp>
            <p:nvGrpSpPr>
              <p:cNvPr id="10253" name="Group 71">
                <a:extLst>
                  <a:ext uri="{FF2B5EF4-FFF2-40B4-BE49-F238E27FC236}">
                    <a16:creationId xmlns:a16="http://schemas.microsoft.com/office/drawing/2014/main" id="{A77E565C-650A-B98B-E93F-582A4A125D0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105" y="890"/>
                <a:ext cx="952" cy="227"/>
                <a:chOff x="2003" y="3439"/>
                <a:chExt cx="468" cy="244"/>
              </a:xfrm>
            </p:grpSpPr>
            <p:sp>
              <p:nvSpPr>
                <p:cNvPr id="10255" name="Oval 72">
                  <a:extLst>
                    <a:ext uri="{FF2B5EF4-FFF2-40B4-BE49-F238E27FC236}">
                      <a16:creationId xmlns:a16="http://schemas.microsoft.com/office/drawing/2014/main" id="{9B1CC3BF-2BE1-701C-F539-0BB06116AD1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003" y="3439"/>
                  <a:ext cx="79" cy="242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767676"/>
                    </a:gs>
                    <a:gs pos="50000">
                      <a:srgbClr val="FFFFFF"/>
                    </a:gs>
                    <a:gs pos="100000">
                      <a:srgbClr val="767676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•"/>
                    <a:defRPr kumimoji="1" sz="3200">
                      <a:solidFill>
                        <a:srgbClr val="036D7B"/>
                      </a:solidFill>
                      <a:latin typeface="Times New Roman" panose="02020603050405020304" pitchFamily="18" charset="0"/>
                      <a:ea typeface="隶书" pitchFamily="49" charset="-122"/>
                    </a:defRPr>
                  </a:lvl1pPr>
                  <a:lvl2pPr marL="742950" indent="-285750">
                    <a:lnSpc>
                      <a:spcPct val="115000"/>
                    </a:lnSpc>
                    <a:spcBef>
                      <a:spcPct val="20000"/>
                    </a:spcBef>
                    <a:buClr>
                      <a:schemeClr val="hlink"/>
                    </a:buClr>
                    <a:buFont typeface="Wingdings" pitchFamily="2" charset="2"/>
                    <a:buChar char="–"/>
                    <a:defRPr sz="2200" b="1">
                      <a:solidFill>
                        <a:schemeClr val="tx1"/>
                      </a:solidFill>
                      <a:latin typeface="Tahoma" panose="020B0604030504040204" pitchFamily="34" charset="0"/>
                      <a:ea typeface="华文楷体" panose="0201060004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Font typeface="Wingdings" pitchFamily="2" charset="2"/>
                    <a:buChar char="•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Font typeface="Wingdings" pitchFamily="2" charset="2"/>
                    <a:buChar char="–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None/>
                  </a:pPr>
                  <a:endParaRPr kumimoji="0" lang="zh-CN" altLang="en-US" sz="1800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56" name="Rectangle 73">
                  <a:extLst>
                    <a:ext uri="{FF2B5EF4-FFF2-40B4-BE49-F238E27FC236}">
                      <a16:creationId xmlns:a16="http://schemas.microsoft.com/office/drawing/2014/main" id="{735E1AE2-31DE-AB3B-B257-097A76A455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048" y="3441"/>
                  <a:ext cx="388" cy="242"/>
                </a:xfrm>
                <a:prstGeom prst="rect">
                  <a:avLst/>
                </a:prstGeom>
                <a:gradFill rotWithShape="0">
                  <a:gsLst>
                    <a:gs pos="0">
                      <a:srgbClr val="DBDBDB"/>
                    </a:gs>
                    <a:gs pos="50000">
                      <a:srgbClr val="FFFFFF"/>
                    </a:gs>
                    <a:gs pos="100000">
                      <a:srgbClr val="DBDBDB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lr>
                      <a:schemeClr val="folHlink"/>
                    </a:buClr>
                    <a:buSzPct val="60000"/>
                    <a:buFont typeface="Wingdings" pitchFamily="2" charset="2"/>
                    <a:buChar char="•"/>
                    <a:defRPr kumimoji="1" sz="3200">
                      <a:solidFill>
                        <a:srgbClr val="036D7B"/>
                      </a:solidFill>
                      <a:latin typeface="Times New Roman" panose="02020603050405020304" pitchFamily="18" charset="0"/>
                      <a:ea typeface="隶书" pitchFamily="49" charset="-122"/>
                    </a:defRPr>
                  </a:lvl1pPr>
                  <a:lvl2pPr marL="742950" indent="-285750">
                    <a:lnSpc>
                      <a:spcPct val="115000"/>
                    </a:lnSpc>
                    <a:spcBef>
                      <a:spcPct val="20000"/>
                    </a:spcBef>
                    <a:buClr>
                      <a:schemeClr val="hlink"/>
                    </a:buClr>
                    <a:buFont typeface="Wingdings" pitchFamily="2" charset="2"/>
                    <a:buChar char="–"/>
                    <a:defRPr sz="2200" b="1">
                      <a:solidFill>
                        <a:schemeClr val="tx1"/>
                      </a:solidFill>
                      <a:latin typeface="Tahoma" panose="020B0604030504040204" pitchFamily="34" charset="0"/>
                      <a:ea typeface="华文楷体" panose="0201060004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chemeClr val="folHlink"/>
                    </a:buClr>
                    <a:buFont typeface="Wingdings" pitchFamily="2" charset="2"/>
                    <a:buChar char="•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chemeClr val="accent2"/>
                    </a:buClr>
                    <a:buFont typeface="Wingdings" pitchFamily="2" charset="2"/>
                    <a:buChar char="–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Font typeface="Wingdings" pitchFamily="2" charset="2"/>
                    <a:buChar char="»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None/>
                  </a:pPr>
                  <a:endParaRPr kumimoji="0" lang="zh-CN" altLang="en-US" sz="1800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5130" name="Oval 74">
                  <a:extLst>
                    <a:ext uri="{FF2B5EF4-FFF2-40B4-BE49-F238E27FC236}">
                      <a16:creationId xmlns:a16="http://schemas.microsoft.com/office/drawing/2014/main" id="{E1C1600C-B208-0C2C-85FD-5369480DFE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400" y="3443"/>
                  <a:ext cx="71" cy="232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>
                        <a:gamma/>
                        <a:shade val="46275"/>
                        <a:invGamma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  <a:ln w="12700">
                  <a:solidFill>
                    <a:schemeClr val="bg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5131" name="Oval 75">
                  <a:extLst>
                    <a:ext uri="{FF2B5EF4-FFF2-40B4-BE49-F238E27FC236}">
                      <a16:creationId xmlns:a16="http://schemas.microsoft.com/office/drawing/2014/main" id="{B66D581E-0B8A-B884-A2A1-D37D00A175F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gray">
                <a:xfrm>
                  <a:off x="2438" y="3519"/>
                  <a:ext cx="20" cy="71"/>
                </a:xfrm>
                <a:prstGeom prst="ellipse">
                  <a:avLst/>
                </a:prstGeom>
                <a:gradFill rotWithShape="0">
                  <a:gsLst>
                    <a:gs pos="0">
                      <a:schemeClr val="bg1">
                        <a:gamma/>
                        <a:shade val="46275"/>
                        <a:invGamma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>
                    <a:solidFill>
                      <a:srgbClr val="000000"/>
                    </a:solidFill>
                    <a:latin typeface="Tahoma" panose="020B0604030504040204" pitchFamily="34" charset="0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0254" name="Text Box 76">
                <a:extLst>
                  <a:ext uri="{FF2B5EF4-FFF2-40B4-BE49-F238E27FC236}">
                    <a16:creationId xmlns:a16="http://schemas.microsoft.com/office/drawing/2014/main" id="{3F0CD939-7531-E133-7139-088D60C5D5A1}"/>
                  </a:ext>
                </a:extLst>
              </p:cNvPr>
              <p:cNvSpPr txBox="1">
                <a:spLocks noChangeArrowheads="1"/>
              </p:cNvSpPr>
              <p:nvPr/>
            </p:nvSpPr>
            <p:spPr bwMode="gray">
              <a:xfrm>
                <a:off x="4468" y="845"/>
                <a:ext cx="223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folHlink"/>
                  </a:buClr>
                  <a:buSzPct val="60000"/>
                  <a:buFont typeface="Wingdings" pitchFamily="2" charset="2"/>
                  <a:buChar char="•"/>
                  <a:defRPr kumimoji="1" sz="3200">
                    <a:solidFill>
                      <a:srgbClr val="036D7B"/>
                    </a:solidFill>
                    <a:latin typeface="Times New Roman" panose="02020603050405020304" pitchFamily="18" charset="0"/>
                    <a:ea typeface="隶书" pitchFamily="49" charset="-122"/>
                  </a:defRPr>
                </a:lvl1pPr>
                <a:lvl2pPr marL="742950" indent="-285750">
                  <a:lnSpc>
                    <a:spcPct val="115000"/>
                  </a:lnSpc>
                  <a:spcBef>
                    <a:spcPct val="20000"/>
                  </a:spcBef>
                  <a:buClr>
                    <a:schemeClr val="hlink"/>
                  </a:buClr>
                  <a:buFont typeface="Wingdings" pitchFamily="2" charset="2"/>
                  <a:buChar char="–"/>
                  <a:defRPr sz="2200" b="1">
                    <a:solidFill>
                      <a:schemeClr val="tx1"/>
                    </a:solidFill>
                    <a:latin typeface="Tahoma" panose="020B0604030504040204" pitchFamily="34" charset="0"/>
                    <a:ea typeface="华文楷体" panose="0201060004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folHlink"/>
                  </a:buClr>
                  <a:buFont typeface="Wingdings" pitchFamily="2" charset="2"/>
                  <a:buChar char="•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Font typeface="Wingdings" pitchFamily="2" charset="2"/>
                  <a:buChar char="–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»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r>
                  <a:rPr kumimoji="0" lang="en-US" altLang="zh-CN" sz="2400">
                    <a:solidFill>
                      <a:srgbClr val="000000"/>
                    </a:solidFill>
                    <a:latin typeface="Arial" panose="020B0604020202020204" pitchFamily="34" charset="0"/>
                    <a:ea typeface="宋体" panose="02010600030101010101" pitchFamily="2" charset="-122"/>
                  </a:rPr>
                  <a:t>1</a:t>
                </a:r>
                <a:endParaRPr kumimoji="0" lang="en-US" altLang="zh-CN" sz="18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10250" name="Rectangle 77">
              <a:extLst>
                <a:ext uri="{FF2B5EF4-FFF2-40B4-BE49-F238E27FC236}">
                  <a16:creationId xmlns:a16="http://schemas.microsoft.com/office/drawing/2014/main" id="{D4CB198C-D20D-5483-836E-82C53D529B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1" y="3847"/>
              <a:ext cx="4745" cy="174"/>
            </a:xfrm>
            <a:prstGeom prst="rect">
              <a:avLst/>
            </a:prstGeom>
            <a:gradFill rotWithShape="1">
              <a:gsLst>
                <a:gs pos="0">
                  <a:srgbClr val="FBFDB5"/>
                </a:gs>
                <a:gs pos="100000">
                  <a:srgbClr val="FFFFFF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1000"/>
                                        <p:tgtEl>
                                          <p:spTgt spid="45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10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灯片编号占位符 3">
            <a:extLst>
              <a:ext uri="{FF2B5EF4-FFF2-40B4-BE49-F238E27FC236}">
                <a16:creationId xmlns:a16="http://schemas.microsoft.com/office/drawing/2014/main" id="{C7EE643E-C1E8-5213-1A95-5DAFBFE1EC2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E8DDFDF3-630A-E44B-82CB-8B88ED302968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8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F5C7F233-EC8A-46DD-DD6C-1601F42B43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现金流量</a:t>
            </a:r>
          </a:p>
        </p:txBody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0C1906B9-0F00-76F7-E4E3-9707AC3D15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spcBef>
                <a:spcPct val="50000"/>
              </a:spcBef>
              <a:buClrTx/>
              <a:buSzTx/>
              <a:buNone/>
            </a:pPr>
            <a:r>
              <a:rPr lang="zh-CN" altLang="en-US" dirty="0"/>
              <a:t>二、各类经济活动的主要现金流量</a:t>
            </a:r>
          </a:p>
        </p:txBody>
      </p:sp>
      <p:grpSp>
        <p:nvGrpSpPr>
          <p:cNvPr id="2" name="Group 68">
            <a:extLst>
              <a:ext uri="{FF2B5EF4-FFF2-40B4-BE49-F238E27FC236}">
                <a16:creationId xmlns:a16="http://schemas.microsoft.com/office/drawing/2014/main" id="{91139936-0D4B-BDA3-8764-8224E00FBFDC}"/>
              </a:ext>
            </a:extLst>
          </p:cNvPr>
          <p:cNvGrpSpPr>
            <a:grpSpLocks/>
          </p:cNvGrpSpPr>
          <p:nvPr/>
        </p:nvGrpSpPr>
        <p:grpSpPr bwMode="auto">
          <a:xfrm>
            <a:off x="6672264" y="1916113"/>
            <a:ext cx="3646487" cy="2954338"/>
            <a:chOff x="3243" y="1207"/>
            <a:chExt cx="2297" cy="1861"/>
          </a:xfrm>
        </p:grpSpPr>
        <p:sp>
          <p:nvSpPr>
            <p:cNvPr id="11280" name="AutoShape 69">
              <a:extLst>
                <a:ext uri="{FF2B5EF4-FFF2-40B4-BE49-F238E27FC236}">
                  <a16:creationId xmlns:a16="http://schemas.microsoft.com/office/drawing/2014/main" id="{6AE68632-0FD5-2789-C32B-478A40A8F94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275" y="2601"/>
              <a:ext cx="2265" cy="174"/>
            </a:xfrm>
            <a:prstGeom prst="homePlate">
              <a:avLst>
                <a:gd name="adj" fmla="val 8540"/>
              </a:avLst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281" name="AutoShape 70">
              <a:extLst>
                <a:ext uri="{FF2B5EF4-FFF2-40B4-BE49-F238E27FC236}">
                  <a16:creationId xmlns:a16="http://schemas.microsoft.com/office/drawing/2014/main" id="{489215C3-AD87-B9AC-F87F-57E6460112F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243" y="2542"/>
              <a:ext cx="2265" cy="174"/>
            </a:xfrm>
            <a:prstGeom prst="homePlate">
              <a:avLst>
                <a:gd name="adj" fmla="val 8540"/>
              </a:avLst>
            </a:prstGeom>
            <a:gradFill rotWithShape="1">
              <a:gsLst>
                <a:gs pos="0">
                  <a:srgbClr val="FAFAEB"/>
                </a:gs>
                <a:gs pos="100000">
                  <a:srgbClr val="ECECB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282" name="Rectangle 71">
              <a:extLst>
                <a:ext uri="{FF2B5EF4-FFF2-40B4-BE49-F238E27FC236}">
                  <a16:creationId xmlns:a16="http://schemas.microsoft.com/office/drawing/2014/main" id="{4CD20605-EC84-E252-126B-C38264218EB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421" y="1273"/>
              <a:ext cx="2082" cy="174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1CC6CA"/>
                </a:gs>
              </a:gsLst>
              <a:lin ang="5400000" scaled="1"/>
            </a:gradFill>
            <a:ln>
              <a:noFill/>
            </a:ln>
            <a:effectLst>
              <a:outerShdw dist="35921" dir="2700000" algn="ctr" rotWithShape="0">
                <a:schemeClr val="accent1"/>
              </a:outerShdw>
            </a:effectLst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283" name="Text Box 72">
              <a:extLst>
                <a:ext uri="{FF2B5EF4-FFF2-40B4-BE49-F238E27FC236}">
                  <a16:creationId xmlns:a16="http://schemas.microsoft.com/office/drawing/2014/main" id="{38B6DEF1-2BF5-7E66-1B50-5D57E4A94A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" y="1207"/>
              <a:ext cx="12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400" b="1">
                  <a:solidFill>
                    <a:srgbClr val="0B638B"/>
                  </a:solidFill>
                  <a:latin typeface="Arial" panose="020B0604020202020204" pitchFamily="34" charset="0"/>
                </a:rPr>
                <a:t>现 金 流 出</a:t>
              </a:r>
            </a:p>
          </p:txBody>
        </p:sp>
        <p:sp>
          <p:nvSpPr>
            <p:cNvPr id="11284" name="Text Box 73">
              <a:extLst>
                <a:ext uri="{FF2B5EF4-FFF2-40B4-BE49-F238E27FC236}">
                  <a16:creationId xmlns:a16="http://schemas.microsoft.com/office/drawing/2014/main" id="{DCA050EC-C178-3197-53EB-696B9B87C5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4" y="1570"/>
              <a:ext cx="2041" cy="14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182563" indent="-182563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幼圆" pitchFamily="49" charset="-122"/>
                  <a:ea typeface="幼圆" pitchFamily="49" charset="-122"/>
                </a:rPr>
                <a:t>购建固定资产、无形资产和其他投资而支付的现金或偿还相应的应付款项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幼圆" pitchFamily="49" charset="-122"/>
                  <a:ea typeface="幼圆" pitchFamily="49" charset="-122"/>
                </a:rPr>
                <a:t>权益性投资支付现金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幼圆" pitchFamily="49" charset="-122"/>
                  <a:ea typeface="幼圆" pitchFamily="49" charset="-122"/>
                </a:rPr>
                <a:t>债券性投资支付现金</a:t>
              </a:r>
            </a:p>
          </p:txBody>
        </p:sp>
      </p:grpSp>
      <p:grpSp>
        <p:nvGrpSpPr>
          <p:cNvPr id="3" name="Group 74">
            <a:extLst>
              <a:ext uri="{FF2B5EF4-FFF2-40B4-BE49-F238E27FC236}">
                <a16:creationId xmlns:a16="http://schemas.microsoft.com/office/drawing/2014/main" id="{38EE78A3-DE34-7E4C-4CDC-1C9251379EB0}"/>
              </a:ext>
            </a:extLst>
          </p:cNvPr>
          <p:cNvGrpSpPr>
            <a:grpSpLocks/>
          </p:cNvGrpSpPr>
          <p:nvPr/>
        </p:nvGrpSpPr>
        <p:grpSpPr bwMode="auto">
          <a:xfrm>
            <a:off x="1774825" y="1916113"/>
            <a:ext cx="3690938" cy="3868738"/>
            <a:chOff x="144" y="1207"/>
            <a:chExt cx="2325" cy="2437"/>
          </a:xfrm>
        </p:grpSpPr>
        <p:sp>
          <p:nvSpPr>
            <p:cNvPr id="11275" name="AutoShape 75">
              <a:extLst>
                <a:ext uri="{FF2B5EF4-FFF2-40B4-BE49-F238E27FC236}">
                  <a16:creationId xmlns:a16="http://schemas.microsoft.com/office/drawing/2014/main" id="{5997B146-0C89-CCC8-AAA0-1E601A31C4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" y="2601"/>
              <a:ext cx="2265" cy="174"/>
            </a:xfrm>
            <a:prstGeom prst="homePlate">
              <a:avLst>
                <a:gd name="adj" fmla="val 8540"/>
              </a:avLst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276" name="AutoShape 76">
              <a:extLst>
                <a:ext uri="{FF2B5EF4-FFF2-40B4-BE49-F238E27FC236}">
                  <a16:creationId xmlns:a16="http://schemas.microsoft.com/office/drawing/2014/main" id="{13F32F3D-FED6-83DC-11C8-A0E26B48FD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2542"/>
              <a:ext cx="2265" cy="174"/>
            </a:xfrm>
            <a:prstGeom prst="homePlate">
              <a:avLst>
                <a:gd name="adj" fmla="val 8540"/>
              </a:avLst>
            </a:prstGeom>
            <a:gradFill rotWithShape="1">
              <a:gsLst>
                <a:gs pos="0">
                  <a:srgbClr val="FAFAEB"/>
                </a:gs>
                <a:gs pos="100000">
                  <a:srgbClr val="ECECB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277" name="Rectangle 77">
              <a:extLst>
                <a:ext uri="{FF2B5EF4-FFF2-40B4-BE49-F238E27FC236}">
                  <a16:creationId xmlns:a16="http://schemas.microsoft.com/office/drawing/2014/main" id="{8D4ED072-AD26-1B29-CDAD-19B36EBF09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" y="1258"/>
              <a:ext cx="2081" cy="174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1CC6CA"/>
                </a:gs>
              </a:gsLst>
              <a:lin ang="5400000" scaled="1"/>
            </a:gradFill>
            <a:ln>
              <a:noFill/>
            </a:ln>
            <a:effectLst>
              <a:outerShdw dist="35921" dir="2700000" algn="ctr" rotWithShape="0">
                <a:schemeClr val="accent1"/>
              </a:outerShdw>
            </a:effectLst>
            <a:extLs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278" name="Text Box 78">
              <a:extLst>
                <a:ext uri="{FF2B5EF4-FFF2-40B4-BE49-F238E27FC236}">
                  <a16:creationId xmlns:a16="http://schemas.microsoft.com/office/drawing/2014/main" id="{43EDDBC4-D1A3-800A-E379-7B6C8E6253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" y="1570"/>
              <a:ext cx="2087" cy="20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182563" indent="-182563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2E2E2E"/>
                  </a:solidFill>
                  <a:latin typeface="Arial" panose="020B0604020202020204" pitchFamily="34" charset="0"/>
                  <a:ea typeface="幼圆" pitchFamily="49" charset="-122"/>
                </a:rPr>
                <a:t>收回投资所得到的现金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2E2E2E"/>
                  </a:solidFill>
                  <a:latin typeface="Arial" panose="020B0604020202020204" pitchFamily="34" charset="0"/>
                  <a:ea typeface="幼圆" pitchFamily="49" charset="-122"/>
                </a:rPr>
                <a:t>分得股利或利润所收到的现金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2E2E2E"/>
                  </a:solidFill>
                  <a:latin typeface="Arial" panose="020B0604020202020204" pitchFamily="34" charset="0"/>
                  <a:ea typeface="幼圆" pitchFamily="49" charset="-122"/>
                </a:rPr>
                <a:t>取得债券利息收入所得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2E2E2E"/>
                  </a:solidFill>
                  <a:latin typeface="Arial" panose="020B0604020202020204" pitchFamily="34" charset="0"/>
                  <a:ea typeface="幼圆" pitchFamily="49" charset="-122"/>
                </a:rPr>
                <a:t>处置固定资产、无形资产和其他长期投资所得现金净额</a:t>
              </a:r>
              <a:endParaRPr kumimoji="0" lang="zh-CN" altLang="en-US" sz="2000" b="1">
                <a:solidFill>
                  <a:srgbClr val="000000"/>
                </a:solidFill>
                <a:latin typeface="Arial" panose="020B0604020202020204" pitchFamily="34" charset="0"/>
                <a:ea typeface="幼圆" pitchFamily="49" charset="-122"/>
              </a:endParaRPr>
            </a:p>
          </p:txBody>
        </p:sp>
        <p:sp>
          <p:nvSpPr>
            <p:cNvPr id="11279" name="Text Box 79">
              <a:extLst>
                <a:ext uri="{FF2B5EF4-FFF2-40B4-BE49-F238E27FC236}">
                  <a16:creationId xmlns:a16="http://schemas.microsoft.com/office/drawing/2014/main" id="{AF441001-F5BD-C651-DE65-172F06FE6F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3" y="1207"/>
              <a:ext cx="113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400" b="1">
                  <a:solidFill>
                    <a:srgbClr val="0B638B"/>
                  </a:solidFill>
                  <a:latin typeface="Arial" panose="020B0604020202020204" pitchFamily="34" charset="0"/>
                </a:rPr>
                <a:t>现 金 流 入</a:t>
              </a:r>
            </a:p>
          </p:txBody>
        </p:sp>
      </p:grpSp>
      <p:grpSp>
        <p:nvGrpSpPr>
          <p:cNvPr id="4" name="Group 80">
            <a:extLst>
              <a:ext uri="{FF2B5EF4-FFF2-40B4-BE49-F238E27FC236}">
                <a16:creationId xmlns:a16="http://schemas.microsoft.com/office/drawing/2014/main" id="{359A9811-DDD2-B992-532A-CA3919B66AD0}"/>
              </a:ext>
            </a:extLst>
          </p:cNvPr>
          <p:cNvGrpSpPr>
            <a:grpSpLocks/>
          </p:cNvGrpSpPr>
          <p:nvPr/>
        </p:nvGrpSpPr>
        <p:grpSpPr bwMode="auto">
          <a:xfrm>
            <a:off x="5159376" y="3578229"/>
            <a:ext cx="1884363" cy="830263"/>
            <a:chOff x="2271" y="2251"/>
            <a:chExt cx="1187" cy="523"/>
          </a:xfrm>
        </p:grpSpPr>
        <p:sp>
          <p:nvSpPr>
            <p:cNvPr id="11272" name="Oval 81">
              <a:extLst>
                <a:ext uri="{FF2B5EF4-FFF2-40B4-BE49-F238E27FC236}">
                  <a16:creationId xmlns:a16="http://schemas.microsoft.com/office/drawing/2014/main" id="{1B3153DD-FA18-D25F-EF87-6075C94CFE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6" y="2462"/>
              <a:ext cx="1122" cy="245"/>
            </a:xfrm>
            <a:prstGeom prst="ellipse">
              <a:avLst/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273" name="Oval 82">
              <a:extLst>
                <a:ext uri="{FF2B5EF4-FFF2-40B4-BE49-F238E27FC236}">
                  <a16:creationId xmlns:a16="http://schemas.microsoft.com/office/drawing/2014/main" id="{A11BA31E-D86E-C61C-6551-AEB08234A9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1" y="2414"/>
              <a:ext cx="1122" cy="245"/>
            </a:xfrm>
            <a:prstGeom prst="ellipse">
              <a:avLst/>
            </a:prstGeom>
            <a:gradFill rotWithShape="1">
              <a:gsLst>
                <a:gs pos="0">
                  <a:srgbClr val="1CC6CA"/>
                </a:gs>
                <a:gs pos="50000">
                  <a:srgbClr val="FFFFFF"/>
                </a:gs>
                <a:gs pos="100000">
                  <a:srgbClr val="1CC6CA"/>
                </a:gs>
              </a:gsLst>
              <a:lin ang="5400000" scaled="1"/>
            </a:gradFill>
            <a:ln>
              <a:noFill/>
            </a:ln>
            <a:effectLst>
              <a:outerShdw dist="35921" dir="2700000" algn="ctr" rotWithShape="0">
                <a:schemeClr val="accent1"/>
              </a:outerShdw>
            </a:effectLst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274" name="Text Box 83">
              <a:extLst>
                <a:ext uri="{FF2B5EF4-FFF2-40B4-BE49-F238E27FC236}">
                  <a16:creationId xmlns:a16="http://schemas.microsoft.com/office/drawing/2014/main" id="{077D02DF-9B60-E820-106D-0A94F864B6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1" y="2251"/>
              <a:ext cx="953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400" b="1">
                  <a:solidFill>
                    <a:srgbClr val="0B638B"/>
                  </a:solidFill>
                  <a:latin typeface="Arial" panose="020B0604020202020204" pitchFamily="34" charset="0"/>
                  <a:ea typeface="幼圆" pitchFamily="49" charset="-122"/>
                </a:rPr>
                <a:t>投资活动现金流量</a:t>
              </a:r>
            </a:p>
          </p:txBody>
        </p:sp>
      </p:grp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灯片编号占位符 3">
            <a:extLst>
              <a:ext uri="{FF2B5EF4-FFF2-40B4-BE49-F238E27FC236}">
                <a16:creationId xmlns:a16="http://schemas.microsoft.com/office/drawing/2014/main" id="{FAB60156-6B08-D293-6C96-89FFDF85230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•"/>
              <a:defRPr kumimoji="1" sz="3200">
                <a:solidFill>
                  <a:srgbClr val="036D7B"/>
                </a:solidFill>
                <a:latin typeface="Times New Roman" panose="02020603050405020304" pitchFamily="18" charset="0"/>
                <a:ea typeface="隶书" pitchFamily="49" charset="-122"/>
              </a:defRPr>
            </a:lvl1pPr>
            <a:lvl2pPr marL="742950" indent="-285750">
              <a:lnSpc>
                <a:spcPct val="115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–"/>
              <a:defRPr sz="2200" b="1">
                <a:solidFill>
                  <a:schemeClr val="tx1"/>
                </a:solidFill>
                <a:latin typeface="Tahoma" panose="020B0604030504040204" pitchFamily="34" charset="0"/>
                <a:ea typeface="华文楷体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fld id="{8331EC05-6878-B640-A707-C29CEE50F918}" type="slidenum">
              <a:rPr kumimoji="0" lang="en-US" altLang="zh-CN" sz="1000">
                <a:solidFill>
                  <a:srgbClr val="1C1C1C"/>
                </a:solidFill>
                <a:ea typeface="华文行楷" panose="0201080004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t>9</a:t>
            </a:fld>
            <a:endParaRPr kumimoji="0" lang="en-US" altLang="zh-CN" sz="1000">
              <a:solidFill>
                <a:srgbClr val="1C1C1C"/>
              </a:solidFill>
              <a:ea typeface="华文行楷" panose="02010800040101010101" pitchFamily="2" charset="-122"/>
            </a:endParaRPr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58DBDFD8-F481-8BD9-1011-26E96AD308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现金流量</a:t>
            </a:r>
          </a:p>
        </p:txBody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E5A78CD3-D9A0-591C-C179-A70395A470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spcBef>
                <a:spcPct val="50000"/>
              </a:spcBef>
              <a:buClrTx/>
              <a:buSzTx/>
              <a:buNone/>
            </a:pPr>
            <a:r>
              <a:rPr lang="zh-CN" altLang="en-US"/>
              <a:t>二、各类经济活动的主要现金流量</a:t>
            </a:r>
          </a:p>
        </p:txBody>
      </p:sp>
      <p:grpSp>
        <p:nvGrpSpPr>
          <p:cNvPr id="2" name="Group 36">
            <a:extLst>
              <a:ext uri="{FF2B5EF4-FFF2-40B4-BE49-F238E27FC236}">
                <a16:creationId xmlns:a16="http://schemas.microsoft.com/office/drawing/2014/main" id="{9A6D581F-5FAB-8E94-8F48-4E47656FBB8B}"/>
              </a:ext>
            </a:extLst>
          </p:cNvPr>
          <p:cNvGrpSpPr>
            <a:grpSpLocks/>
          </p:cNvGrpSpPr>
          <p:nvPr/>
        </p:nvGrpSpPr>
        <p:grpSpPr bwMode="auto">
          <a:xfrm>
            <a:off x="6672264" y="1916113"/>
            <a:ext cx="3646487" cy="3411538"/>
            <a:chOff x="3243" y="1207"/>
            <a:chExt cx="2297" cy="2149"/>
          </a:xfrm>
        </p:grpSpPr>
        <p:sp>
          <p:nvSpPr>
            <p:cNvPr id="12304" name="AutoShape 37">
              <a:extLst>
                <a:ext uri="{FF2B5EF4-FFF2-40B4-BE49-F238E27FC236}">
                  <a16:creationId xmlns:a16="http://schemas.microsoft.com/office/drawing/2014/main" id="{634F7BD3-010D-68B3-A9B1-2B5FBDE9CC7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275" y="2601"/>
              <a:ext cx="2265" cy="174"/>
            </a:xfrm>
            <a:prstGeom prst="homePlate">
              <a:avLst>
                <a:gd name="adj" fmla="val 8540"/>
              </a:avLst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2305" name="AutoShape 38">
              <a:extLst>
                <a:ext uri="{FF2B5EF4-FFF2-40B4-BE49-F238E27FC236}">
                  <a16:creationId xmlns:a16="http://schemas.microsoft.com/office/drawing/2014/main" id="{946A2450-B9F3-69B5-C0BF-456EFD4BE37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243" y="2542"/>
              <a:ext cx="2265" cy="174"/>
            </a:xfrm>
            <a:prstGeom prst="homePlate">
              <a:avLst>
                <a:gd name="adj" fmla="val 8540"/>
              </a:avLst>
            </a:prstGeom>
            <a:gradFill rotWithShape="1">
              <a:gsLst>
                <a:gs pos="0">
                  <a:srgbClr val="FAFAEB"/>
                </a:gs>
                <a:gs pos="100000">
                  <a:srgbClr val="ECECB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2306" name="Rectangle 39">
              <a:extLst>
                <a:ext uri="{FF2B5EF4-FFF2-40B4-BE49-F238E27FC236}">
                  <a16:creationId xmlns:a16="http://schemas.microsoft.com/office/drawing/2014/main" id="{2A410D93-B350-4456-D354-75232A782E30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421" y="1273"/>
              <a:ext cx="2082" cy="174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1CC6CA"/>
                </a:gs>
              </a:gsLst>
              <a:lin ang="5400000" scaled="1"/>
            </a:gradFill>
            <a:ln>
              <a:noFill/>
            </a:ln>
            <a:effectLst>
              <a:outerShdw dist="35921" dir="2700000" algn="ctr" rotWithShape="0">
                <a:schemeClr val="accent1"/>
              </a:outerShdw>
            </a:effectLst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307" name="Text Box 40">
              <a:extLst>
                <a:ext uri="{FF2B5EF4-FFF2-40B4-BE49-F238E27FC236}">
                  <a16:creationId xmlns:a16="http://schemas.microsoft.com/office/drawing/2014/main" id="{C4D60376-BA5D-EF3E-AA03-FFC79C7938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0" y="1207"/>
              <a:ext cx="12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400" b="1">
                  <a:solidFill>
                    <a:srgbClr val="0B638B"/>
                  </a:solidFill>
                  <a:latin typeface="Arial" panose="020B0604020202020204" pitchFamily="34" charset="0"/>
                </a:rPr>
                <a:t>现 金 流 出</a:t>
              </a:r>
            </a:p>
          </p:txBody>
        </p:sp>
        <p:sp>
          <p:nvSpPr>
            <p:cNvPr id="12308" name="Text Box 41">
              <a:extLst>
                <a:ext uri="{FF2B5EF4-FFF2-40B4-BE49-F238E27FC236}">
                  <a16:creationId xmlns:a16="http://schemas.microsoft.com/office/drawing/2014/main" id="{11F8309A-BE65-E165-D475-B9C5D8E910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4" y="1570"/>
              <a:ext cx="2041" cy="1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182563" indent="-182563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偿还债务所支付的现金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分配股利和利润所支付的现金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融资租赁所支付的现金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增加注册资本所支付的现金</a:t>
              </a:r>
            </a:p>
          </p:txBody>
        </p:sp>
      </p:grpSp>
      <p:grpSp>
        <p:nvGrpSpPr>
          <p:cNvPr id="3" name="Group 42">
            <a:extLst>
              <a:ext uri="{FF2B5EF4-FFF2-40B4-BE49-F238E27FC236}">
                <a16:creationId xmlns:a16="http://schemas.microsoft.com/office/drawing/2014/main" id="{C9C07AFA-4E99-9A63-6D50-8443B36B96F7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1916113"/>
            <a:ext cx="3690938" cy="2497138"/>
            <a:chOff x="144" y="1207"/>
            <a:chExt cx="2325" cy="1573"/>
          </a:xfrm>
        </p:grpSpPr>
        <p:sp>
          <p:nvSpPr>
            <p:cNvPr id="12299" name="AutoShape 43">
              <a:extLst>
                <a:ext uri="{FF2B5EF4-FFF2-40B4-BE49-F238E27FC236}">
                  <a16:creationId xmlns:a16="http://schemas.microsoft.com/office/drawing/2014/main" id="{10DB5662-E064-D6F7-71D5-748DE03B5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" y="2601"/>
              <a:ext cx="2265" cy="174"/>
            </a:xfrm>
            <a:prstGeom prst="homePlate">
              <a:avLst>
                <a:gd name="adj" fmla="val 8540"/>
              </a:avLst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2300" name="AutoShape 44">
              <a:extLst>
                <a:ext uri="{FF2B5EF4-FFF2-40B4-BE49-F238E27FC236}">
                  <a16:creationId xmlns:a16="http://schemas.microsoft.com/office/drawing/2014/main" id="{B3096CE9-DC16-103C-DE11-A5264371E2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2542"/>
              <a:ext cx="2265" cy="174"/>
            </a:xfrm>
            <a:prstGeom prst="homePlate">
              <a:avLst>
                <a:gd name="adj" fmla="val 8540"/>
              </a:avLst>
            </a:prstGeom>
            <a:gradFill rotWithShape="1">
              <a:gsLst>
                <a:gs pos="0">
                  <a:srgbClr val="FAFAEB"/>
                </a:gs>
                <a:gs pos="100000">
                  <a:srgbClr val="ECECB2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2301" name="Rectangle 45">
              <a:extLst>
                <a:ext uri="{FF2B5EF4-FFF2-40B4-BE49-F238E27FC236}">
                  <a16:creationId xmlns:a16="http://schemas.microsoft.com/office/drawing/2014/main" id="{B799E470-B94F-72A8-4400-99B9B5D74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" y="1258"/>
              <a:ext cx="2081" cy="174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100000">
                  <a:srgbClr val="1CC6CA"/>
                </a:gs>
              </a:gsLst>
              <a:lin ang="5400000" scaled="1"/>
            </a:gradFill>
            <a:ln>
              <a:noFill/>
            </a:ln>
            <a:effectLst>
              <a:outerShdw dist="35921" dir="2700000" algn="ctr" rotWithShape="0">
                <a:schemeClr val="accent1"/>
              </a:outerShdw>
            </a:effectLst>
            <a:extLs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302" name="Text Box 46">
              <a:extLst>
                <a:ext uri="{FF2B5EF4-FFF2-40B4-BE49-F238E27FC236}">
                  <a16:creationId xmlns:a16="http://schemas.microsoft.com/office/drawing/2014/main" id="{23B9D469-8648-71FD-C2BE-168C9422BB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" y="1570"/>
              <a:ext cx="2087" cy="1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182563" indent="-182563"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吸收权益性投资所收到的现金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发行债券所收到的现金</a:t>
              </a:r>
            </a:p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70000"/>
                <a:buFont typeface="Wingdings" pitchFamily="2" charset="2"/>
                <a:buChar char="l"/>
              </a:pPr>
              <a:r>
                <a:rPr kumimoji="0" lang="zh-CN" altLang="en-US" sz="2000" b="1">
                  <a:solidFill>
                    <a:srgbClr val="000000"/>
                  </a:solidFill>
                  <a:latin typeface="Arial" panose="020B0604020202020204" pitchFamily="34" charset="0"/>
                  <a:ea typeface="幼圆" pitchFamily="49" charset="-122"/>
                </a:rPr>
                <a:t>借款所收到的现金</a:t>
              </a:r>
            </a:p>
          </p:txBody>
        </p:sp>
        <p:sp>
          <p:nvSpPr>
            <p:cNvPr id="12303" name="Text Box 47">
              <a:extLst>
                <a:ext uri="{FF2B5EF4-FFF2-40B4-BE49-F238E27FC236}">
                  <a16:creationId xmlns:a16="http://schemas.microsoft.com/office/drawing/2014/main" id="{557711F1-D1CA-32B1-C94F-35BCD5574D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3" y="1207"/>
              <a:ext cx="113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400" b="1">
                  <a:solidFill>
                    <a:srgbClr val="0B638B"/>
                  </a:solidFill>
                  <a:latin typeface="Arial" panose="020B0604020202020204" pitchFamily="34" charset="0"/>
                </a:rPr>
                <a:t>现 金 流 入</a:t>
              </a:r>
            </a:p>
          </p:txBody>
        </p:sp>
      </p:grpSp>
      <p:grpSp>
        <p:nvGrpSpPr>
          <p:cNvPr id="4" name="Group 48">
            <a:extLst>
              <a:ext uri="{FF2B5EF4-FFF2-40B4-BE49-F238E27FC236}">
                <a16:creationId xmlns:a16="http://schemas.microsoft.com/office/drawing/2014/main" id="{8FA8BBEA-0317-8A8C-6656-3D35B9E8F696}"/>
              </a:ext>
            </a:extLst>
          </p:cNvPr>
          <p:cNvGrpSpPr>
            <a:grpSpLocks/>
          </p:cNvGrpSpPr>
          <p:nvPr/>
        </p:nvGrpSpPr>
        <p:grpSpPr bwMode="auto">
          <a:xfrm>
            <a:off x="5129213" y="3573466"/>
            <a:ext cx="1884362" cy="830263"/>
            <a:chOff x="2271" y="2251"/>
            <a:chExt cx="1187" cy="523"/>
          </a:xfrm>
        </p:grpSpPr>
        <p:sp>
          <p:nvSpPr>
            <p:cNvPr id="12296" name="Oval 49">
              <a:extLst>
                <a:ext uri="{FF2B5EF4-FFF2-40B4-BE49-F238E27FC236}">
                  <a16:creationId xmlns:a16="http://schemas.microsoft.com/office/drawing/2014/main" id="{2F00FA3A-4D6A-D05E-8182-47AE844F3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6" y="2462"/>
              <a:ext cx="1122" cy="245"/>
            </a:xfrm>
            <a:prstGeom prst="ellipse">
              <a:avLst/>
            </a:prstGeom>
            <a:solidFill>
              <a:srgbClr val="C0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endParaRPr kumimoji="0" lang="zh-CN" altLang="en-US" sz="180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2297" name="Oval 50">
              <a:extLst>
                <a:ext uri="{FF2B5EF4-FFF2-40B4-BE49-F238E27FC236}">
                  <a16:creationId xmlns:a16="http://schemas.microsoft.com/office/drawing/2014/main" id="{8F7F675A-8D99-5CC1-7139-C5EF25531F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1" y="2414"/>
              <a:ext cx="1122" cy="245"/>
            </a:xfrm>
            <a:prstGeom prst="ellipse">
              <a:avLst/>
            </a:prstGeom>
            <a:gradFill rotWithShape="1">
              <a:gsLst>
                <a:gs pos="0">
                  <a:srgbClr val="1CC6CA"/>
                </a:gs>
                <a:gs pos="50000">
                  <a:srgbClr val="FFFFFF"/>
                </a:gs>
                <a:gs pos="100000">
                  <a:srgbClr val="1CC6CA"/>
                </a:gs>
              </a:gsLst>
              <a:lin ang="5400000" scaled="1"/>
            </a:gradFill>
            <a:ln>
              <a:noFill/>
            </a:ln>
            <a:effectLst>
              <a:outerShdw dist="35921" dir="2700000" algn="ctr" rotWithShape="0">
                <a:schemeClr val="accent1"/>
              </a:outerShdw>
            </a:effectLst>
            <a:extLst>
              <a:ext uri="{91240B29-F687-4F45-9708-019B960494DF}">
                <a14:hiddenLine xmlns:a14="http://schemas.microsoft.com/office/drawing/2010/main" w="63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298" name="Text Box 51">
              <a:extLst>
                <a:ext uri="{FF2B5EF4-FFF2-40B4-BE49-F238E27FC236}">
                  <a16:creationId xmlns:a16="http://schemas.microsoft.com/office/drawing/2014/main" id="{A143CC21-B348-D71C-9B31-B98C395148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1" y="2251"/>
              <a:ext cx="953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itchFamily="2" charset="2"/>
                <a:buChar char="•"/>
                <a:defRPr kumimoji="1" sz="3200">
                  <a:solidFill>
                    <a:srgbClr val="036D7B"/>
                  </a:solidFill>
                  <a:latin typeface="Times New Roman" panose="02020603050405020304" pitchFamily="18" charset="0"/>
                  <a:ea typeface="隶书" pitchFamily="49" charset="-122"/>
                </a:defRPr>
              </a:lvl1pPr>
              <a:lvl2pPr marL="742950" indent="-285750">
                <a:lnSpc>
                  <a:spcPct val="115000"/>
                </a:lnSpc>
                <a:spcBef>
                  <a:spcPct val="20000"/>
                </a:spcBef>
                <a:buClr>
                  <a:schemeClr val="hlink"/>
                </a:buClr>
                <a:buFont typeface="Wingdings" pitchFamily="2" charset="2"/>
                <a:buChar char="–"/>
                <a:defRPr sz="2200" b="1">
                  <a:solidFill>
                    <a:schemeClr val="tx1"/>
                  </a:solidFill>
                  <a:latin typeface="Tahoma" panose="020B0604030504040204" pitchFamily="34" charset="0"/>
                  <a:ea typeface="华文楷体" panose="0201060004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Font typeface="Wingdings" pitchFamily="2" charset="2"/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</a:pPr>
              <a:r>
                <a:rPr kumimoji="0" lang="zh-CN" altLang="en-US" sz="2400" b="1">
                  <a:solidFill>
                    <a:srgbClr val="0B638B"/>
                  </a:solidFill>
                  <a:latin typeface="Arial" panose="020B0604020202020204" pitchFamily="34" charset="0"/>
                  <a:ea typeface="幼圆" pitchFamily="49" charset="-122"/>
                </a:rPr>
                <a:t>筹资活动现金流量</a:t>
              </a:r>
            </a:p>
          </p:txBody>
        </p:sp>
      </p:grpSp>
    </p:spTree>
  </p:cSld>
  <p:clrMapOvr>
    <a:masterClrMapping/>
  </p:clrMapOvr>
  <p:transition spd="slow">
    <p:pull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imes New Roman"/>
        <a:ea typeface="华文行楷"/>
        <a:cs typeface=""/>
      </a:majorFont>
      <a:minorFont>
        <a:latin typeface="Times New Roman"/>
        <a:ea typeface="隶书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1262</Words>
  <Application>Microsoft Macintosh PowerPoint</Application>
  <PresentationFormat>宽屏</PresentationFormat>
  <Paragraphs>174</Paragraphs>
  <Slides>15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华文楷体</vt:lpstr>
      <vt:lpstr>华文行楷</vt:lpstr>
      <vt:lpstr>隶书</vt:lpstr>
      <vt:lpstr>宋体</vt:lpstr>
      <vt:lpstr>幼圆</vt:lpstr>
      <vt:lpstr>Arial</vt:lpstr>
      <vt:lpstr>Tahoma</vt:lpstr>
      <vt:lpstr>Times New Roman</vt:lpstr>
      <vt:lpstr>Verdana</vt:lpstr>
      <vt:lpstr>Wingdings</vt:lpstr>
      <vt:lpstr>Blends</vt:lpstr>
      <vt:lpstr>现金流量</vt:lpstr>
      <vt:lpstr>PowerPoint 演示文稿</vt:lpstr>
      <vt:lpstr>现金流量</vt:lpstr>
      <vt:lpstr>现金流量</vt:lpstr>
      <vt:lpstr>现金流量</vt:lpstr>
      <vt:lpstr>现金流量</vt:lpstr>
      <vt:lpstr>现金流量</vt:lpstr>
      <vt:lpstr>现金流量</vt:lpstr>
      <vt:lpstr>现金流量</vt:lpstr>
      <vt:lpstr>现金流量</vt:lpstr>
      <vt:lpstr>项目的现金流量</vt:lpstr>
      <vt:lpstr>项目的现金流量</vt:lpstr>
      <vt:lpstr>项目的现金流量</vt:lpstr>
      <vt:lpstr>项目的现金流量</vt:lpstr>
      <vt:lpstr>要求、重点与难点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现金流量</dc:title>
  <dc:creator>Leopold Becher</dc:creator>
  <cp:lastModifiedBy>Leopold Becher</cp:lastModifiedBy>
  <cp:revision>2</cp:revision>
  <dcterms:created xsi:type="dcterms:W3CDTF">2024-09-04T06:05:24Z</dcterms:created>
  <dcterms:modified xsi:type="dcterms:W3CDTF">2024-09-04T06:09:40Z</dcterms:modified>
</cp:coreProperties>
</file>

<file path=docProps/thumbnail.jpeg>
</file>